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2999C-577C-43D8-B138-188FD39472BB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41D8E-1C42-4218-9053-B6DD39BAA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08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2669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4557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3745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4406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2120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9604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6449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15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559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5163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Religion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Spacial</a:t>
            </a:r>
            <a:r>
              <a:rPr lang="en-US" dirty="0" smtClean="0"/>
              <a:t> organization and religious conflict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356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1524000" y="3810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Two Perspectives on Palestine/Israel</a:t>
            </a:r>
            <a:endParaRPr lang="en-US" sz="3200"/>
          </a:p>
        </p:txBody>
      </p:sp>
      <p:pic>
        <p:nvPicPr>
          <p:cNvPr id="29699" name="Picture 4" descr="TCL_10e_Figure_06_26–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354138"/>
            <a:ext cx="6134100" cy="481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5143500" y="6172201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800">
                <a:solidFill>
                  <a:schemeClr val="bg1"/>
                </a:solidFill>
              </a:rPr>
              <a:t>Figure 6-26</a:t>
            </a:r>
          </a:p>
        </p:txBody>
      </p:sp>
    </p:spTree>
    <p:extLst>
      <p:ext uri="{BB962C8B-B14F-4D97-AF65-F5344CB8AC3E}">
        <p14:creationId xmlns:p14="http://schemas.microsoft.com/office/powerpoint/2010/main" val="16429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TCL_10e_Figure_06_27–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6" y="1371601"/>
            <a:ext cx="6784975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itle 1"/>
          <p:cNvSpPr>
            <a:spLocks noGrp="1"/>
          </p:cNvSpPr>
          <p:nvPr>
            <p:ph type="title" idx="4294967295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Israel’s “Separation Fence”</a:t>
            </a:r>
            <a:endParaRPr lang="en-US" sz="3200"/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5143500" y="6172201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800">
                <a:solidFill>
                  <a:schemeClr val="bg1"/>
                </a:solidFill>
              </a:rPr>
              <a:t>Figure 6-27</a:t>
            </a:r>
          </a:p>
        </p:txBody>
      </p:sp>
    </p:spTree>
    <p:extLst>
      <p:ext uri="{BB962C8B-B14F-4D97-AF65-F5344CB8AC3E}">
        <p14:creationId xmlns:p14="http://schemas.microsoft.com/office/powerpoint/2010/main" val="37771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18669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/>
              <a:t>Why Do Religions Organize Space in Distinctive Ways?</a:t>
            </a:r>
            <a:endParaRPr lang="en-US" sz="2800"/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2209800" y="1600200"/>
            <a:ext cx="3733800" cy="4953000"/>
          </a:xfrm>
        </p:spPr>
        <p:txBody>
          <a:bodyPr/>
          <a:lstStyle/>
          <a:p>
            <a:pPr eaLnBrk="1" hangingPunct="1"/>
            <a:r>
              <a:rPr lang="en-US" sz="2800"/>
              <a:t>Places of worship</a:t>
            </a:r>
          </a:p>
          <a:p>
            <a:pPr lvl="1" eaLnBrk="1" hangingPunct="1"/>
            <a:r>
              <a:rPr lang="en-US" sz="2400"/>
              <a:t>Many types: Christian churches, Muslim mosques, Hindu temples, Buddhist and Shinto pagodas, Bahá’í houses of worship</a:t>
            </a:r>
          </a:p>
        </p:txBody>
      </p:sp>
      <p:pic>
        <p:nvPicPr>
          <p:cNvPr id="21508" name="Picture 5" descr="TCL_10e_Figure_06_19–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1"/>
            <a:ext cx="4572000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3962400" y="5867401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sz="1800">
                <a:solidFill>
                  <a:schemeClr val="bg1"/>
                </a:solidFill>
              </a:rPr>
              <a:t>Figure 6-19</a:t>
            </a:r>
          </a:p>
        </p:txBody>
      </p:sp>
    </p:spTree>
    <p:extLst>
      <p:ext uri="{BB962C8B-B14F-4D97-AF65-F5344CB8AC3E}">
        <p14:creationId xmlns:p14="http://schemas.microsoft.com/office/powerpoint/2010/main" val="56803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18669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/>
              <a:t>Why Do Religions Organize Space in Distinctive Ways?</a:t>
            </a:r>
            <a:endParaRPr lang="en-US" sz="3200"/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2209800" y="1524000"/>
            <a:ext cx="8153400" cy="4572000"/>
          </a:xfrm>
        </p:spPr>
        <p:txBody>
          <a:bodyPr/>
          <a:lstStyle/>
          <a:p>
            <a:pPr eaLnBrk="1" hangingPunct="1"/>
            <a:r>
              <a:rPr lang="en-US" smtClean="0"/>
              <a:t>Sacred space</a:t>
            </a:r>
          </a:p>
          <a:p>
            <a:pPr lvl="1" eaLnBrk="1" hangingPunct="1"/>
            <a:r>
              <a:rPr lang="en-US" smtClean="0"/>
              <a:t>Disposing of the dead</a:t>
            </a:r>
          </a:p>
          <a:p>
            <a:pPr lvl="2" eaLnBrk="1" hangingPunct="1"/>
            <a:r>
              <a:rPr lang="en-US" sz="2000"/>
              <a:t>Burial</a:t>
            </a:r>
          </a:p>
          <a:p>
            <a:pPr lvl="2" eaLnBrk="1" hangingPunct="1"/>
            <a:r>
              <a:rPr lang="en-US" sz="2000"/>
              <a:t>Other ways of disposing of the dead</a:t>
            </a:r>
          </a:p>
          <a:p>
            <a:pPr lvl="1" eaLnBrk="1" hangingPunct="1"/>
            <a:r>
              <a:rPr lang="en-US" sz="3200"/>
              <a:t>Religious settlements</a:t>
            </a:r>
          </a:p>
          <a:p>
            <a:pPr lvl="1" eaLnBrk="1" hangingPunct="1"/>
            <a:r>
              <a:rPr lang="en-US" sz="3200"/>
              <a:t>Religious place names</a:t>
            </a:r>
          </a:p>
        </p:txBody>
      </p:sp>
    </p:spTree>
    <p:extLst>
      <p:ext uri="{BB962C8B-B14F-4D97-AF65-F5344CB8AC3E}">
        <p14:creationId xmlns:p14="http://schemas.microsoft.com/office/powerpoint/2010/main" val="47974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Religious Toponyms</a:t>
            </a:r>
            <a:endParaRPr lang="en-US" sz="3200"/>
          </a:p>
        </p:txBody>
      </p:sp>
      <p:pic>
        <p:nvPicPr>
          <p:cNvPr id="23555" name="Picture 3" descr="TCL_10e_Figure_06_21–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1371601"/>
            <a:ext cx="5962650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5143500" y="6172201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800">
                <a:solidFill>
                  <a:schemeClr val="bg1"/>
                </a:solidFill>
              </a:rPr>
              <a:t>Figure 6-21</a:t>
            </a:r>
          </a:p>
        </p:txBody>
      </p:sp>
    </p:spTree>
    <p:extLst>
      <p:ext uri="{BB962C8B-B14F-4D97-AF65-F5344CB8AC3E}">
        <p14:creationId xmlns:p14="http://schemas.microsoft.com/office/powerpoint/2010/main" val="113643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18288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/>
              <a:t>Why Do Religions Organize Space in Distinctive Ways?</a:t>
            </a:r>
            <a:endParaRPr lang="en-US" sz="3200"/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2209800" y="1524000"/>
            <a:ext cx="8153400" cy="4648200"/>
          </a:xfrm>
        </p:spPr>
        <p:txBody>
          <a:bodyPr/>
          <a:lstStyle/>
          <a:p>
            <a:pPr eaLnBrk="1" hangingPunct="1"/>
            <a:r>
              <a:rPr lang="en-US" smtClean="0"/>
              <a:t>Administration of space</a:t>
            </a:r>
          </a:p>
          <a:p>
            <a:pPr lvl="1" eaLnBrk="1" hangingPunct="1"/>
            <a:r>
              <a:rPr lang="en-US" smtClean="0"/>
              <a:t>Hierarchical religions </a:t>
            </a:r>
          </a:p>
          <a:p>
            <a:pPr lvl="2" eaLnBrk="1" hangingPunct="1"/>
            <a:r>
              <a:rPr lang="en-US" smtClean="0"/>
              <a:t>Latter-day Saints</a:t>
            </a:r>
          </a:p>
          <a:p>
            <a:pPr lvl="2" eaLnBrk="1" hangingPunct="1"/>
            <a:r>
              <a:rPr lang="en-US" smtClean="0"/>
              <a:t>Roman Catholics</a:t>
            </a:r>
          </a:p>
          <a:p>
            <a:pPr lvl="1" eaLnBrk="1" hangingPunct="1"/>
            <a:r>
              <a:rPr lang="en-US" smtClean="0"/>
              <a:t>Locally autonomous religions </a:t>
            </a:r>
          </a:p>
          <a:p>
            <a:pPr lvl="2" eaLnBrk="1" hangingPunct="1"/>
            <a:r>
              <a:rPr lang="en-US" smtClean="0"/>
              <a:t>Islam</a:t>
            </a:r>
          </a:p>
          <a:p>
            <a:pPr lvl="2" eaLnBrk="1" hangingPunct="1"/>
            <a:r>
              <a:rPr lang="en-US" smtClean="0"/>
              <a:t>Protestant denominations</a:t>
            </a:r>
          </a:p>
        </p:txBody>
      </p:sp>
    </p:spTree>
    <p:extLst>
      <p:ext uri="{BB962C8B-B14F-4D97-AF65-F5344CB8AC3E}">
        <p14:creationId xmlns:p14="http://schemas.microsoft.com/office/powerpoint/2010/main" val="372553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2209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Roman Catholic Hierarchy in the </a:t>
            </a:r>
            <a:br>
              <a:rPr lang="en-US"/>
            </a:br>
            <a:r>
              <a:rPr lang="en-US"/>
              <a:t>United States</a:t>
            </a:r>
            <a:endParaRPr lang="en-US" sz="3200"/>
          </a:p>
        </p:txBody>
      </p:sp>
      <p:pic>
        <p:nvPicPr>
          <p:cNvPr id="25603" name="Picture 3" descr="TCL_10e_Figure_06_22–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1314451"/>
            <a:ext cx="6915150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5143500" y="6110288"/>
            <a:ext cx="190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800">
                <a:solidFill>
                  <a:schemeClr val="bg1"/>
                </a:solidFill>
              </a:rPr>
              <a:t>Figure 6-22</a:t>
            </a:r>
          </a:p>
        </p:txBody>
      </p:sp>
    </p:spTree>
    <p:extLst>
      <p:ext uri="{BB962C8B-B14F-4D97-AF65-F5344CB8AC3E}">
        <p14:creationId xmlns:p14="http://schemas.microsoft.com/office/powerpoint/2010/main" val="386508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1905000" y="381000"/>
            <a:ext cx="8382000" cy="1143000"/>
          </a:xfrm>
        </p:spPr>
        <p:txBody>
          <a:bodyPr/>
          <a:lstStyle/>
          <a:p>
            <a:pPr eaLnBrk="1" hangingPunct="1"/>
            <a:r>
              <a:rPr lang="en-US" smtClean="0"/>
              <a:t>Why Do Territorial Conflicts Arise?</a:t>
            </a:r>
            <a:endParaRPr lang="en-US"/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2209800" y="15240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/>
              <a:t>Religions versus government policies</a:t>
            </a:r>
          </a:p>
          <a:p>
            <a:pPr lvl="1" eaLnBrk="1" hangingPunct="1"/>
            <a:r>
              <a:rPr lang="en-US" smtClean="0"/>
              <a:t>Religion versus social change</a:t>
            </a:r>
          </a:p>
          <a:p>
            <a:pPr lvl="2" eaLnBrk="1" hangingPunct="1"/>
            <a:r>
              <a:rPr lang="en-US" smtClean="0"/>
              <a:t>Taliban and Western values</a:t>
            </a:r>
          </a:p>
          <a:p>
            <a:pPr lvl="2" eaLnBrk="1" hangingPunct="1"/>
            <a:r>
              <a:rPr lang="en-US" smtClean="0"/>
              <a:t>Hinduism and social inequality </a:t>
            </a:r>
          </a:p>
          <a:p>
            <a:pPr lvl="3" eaLnBrk="1" hangingPunct="1"/>
            <a:r>
              <a:rPr lang="en-US" smtClean="0"/>
              <a:t>Caste system</a:t>
            </a:r>
          </a:p>
          <a:p>
            <a:pPr lvl="1" eaLnBrk="1" hangingPunct="1"/>
            <a:r>
              <a:rPr lang="en-US" smtClean="0"/>
              <a:t>Religion versus communism</a:t>
            </a:r>
          </a:p>
          <a:p>
            <a:pPr lvl="2" eaLnBrk="1" hangingPunct="1"/>
            <a:r>
              <a:rPr lang="en-US" smtClean="0"/>
              <a:t>Eastern Orthodoxy and Islam in the Soviet Union</a:t>
            </a:r>
          </a:p>
          <a:p>
            <a:pPr lvl="2" eaLnBrk="1" hangingPunct="1"/>
            <a:r>
              <a:rPr lang="en-US" smtClean="0"/>
              <a:t>Buddhism in Southeast Asia</a:t>
            </a:r>
          </a:p>
        </p:txBody>
      </p:sp>
    </p:spTree>
    <p:extLst>
      <p:ext uri="{BB962C8B-B14F-4D97-AF65-F5344CB8AC3E}">
        <p14:creationId xmlns:p14="http://schemas.microsoft.com/office/powerpoint/2010/main" val="17656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1905000" y="381000"/>
            <a:ext cx="8382000" cy="1143000"/>
          </a:xfrm>
        </p:spPr>
        <p:txBody>
          <a:bodyPr/>
          <a:lstStyle/>
          <a:p>
            <a:pPr eaLnBrk="1" hangingPunct="1"/>
            <a:r>
              <a:rPr lang="en-US" smtClean="0"/>
              <a:t>Why Do Territorial Conflicts Arise?</a:t>
            </a:r>
            <a:endParaRPr lang="en-US"/>
          </a:p>
        </p:txBody>
      </p:sp>
      <p:sp>
        <p:nvSpPr>
          <p:cNvPr id="27651" name="Content Placeholder 2"/>
          <p:cNvSpPr>
            <a:spLocks noGrp="1"/>
          </p:cNvSpPr>
          <p:nvPr>
            <p:ph idx="4294967295"/>
          </p:nvPr>
        </p:nvSpPr>
        <p:spPr>
          <a:xfrm>
            <a:off x="2209800" y="15240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/>
              <a:t>Religion versus religion</a:t>
            </a:r>
          </a:p>
          <a:p>
            <a:pPr lvl="1" eaLnBrk="1" hangingPunct="1"/>
            <a:r>
              <a:rPr lang="en-US" smtClean="0"/>
              <a:t>Fundamentalism</a:t>
            </a:r>
          </a:p>
          <a:p>
            <a:pPr lvl="1" eaLnBrk="1" hangingPunct="1"/>
            <a:r>
              <a:rPr lang="en-US" smtClean="0"/>
              <a:t>Religious wars in Ireland</a:t>
            </a:r>
          </a:p>
          <a:p>
            <a:pPr lvl="1" eaLnBrk="1" hangingPunct="1"/>
            <a:r>
              <a:rPr lang="en-US" smtClean="0"/>
              <a:t>Religious wars in the Middle East </a:t>
            </a:r>
          </a:p>
          <a:p>
            <a:pPr lvl="2" eaLnBrk="1" hangingPunct="1"/>
            <a:r>
              <a:rPr lang="en-US" smtClean="0"/>
              <a:t>Crusades (Christians in Muslim lands)</a:t>
            </a:r>
          </a:p>
          <a:p>
            <a:pPr lvl="2" eaLnBrk="1" hangingPunct="1"/>
            <a:r>
              <a:rPr lang="en-US" smtClean="0"/>
              <a:t>Jews and Muslims in Palestine</a:t>
            </a:r>
          </a:p>
          <a:p>
            <a:pPr lvl="2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9327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1524000" y="3810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Distribution of Protestants in Ireland</a:t>
            </a:r>
            <a:endParaRPr lang="en-US" sz="3200"/>
          </a:p>
        </p:txBody>
      </p:sp>
      <p:pic>
        <p:nvPicPr>
          <p:cNvPr id="28675" name="Picture 3" descr="TCL_10e_Figure_06_23–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1295400"/>
            <a:ext cx="3470275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5143500" y="6110288"/>
            <a:ext cx="190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800">
                <a:solidFill>
                  <a:schemeClr val="bg1"/>
                </a:solidFill>
              </a:rPr>
              <a:t>Figure 6-23</a:t>
            </a:r>
          </a:p>
        </p:txBody>
      </p:sp>
    </p:spTree>
    <p:extLst>
      <p:ext uri="{BB962C8B-B14F-4D97-AF65-F5344CB8AC3E}">
        <p14:creationId xmlns:p14="http://schemas.microsoft.com/office/powerpoint/2010/main" val="395905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TC104033925[[fn=Droplet]]</Template>
  <TotalTime>3</TotalTime>
  <Words>196</Words>
  <Application>Microsoft Office PowerPoint</Application>
  <PresentationFormat>Widescreen</PresentationFormat>
  <Paragraphs>47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Calibri</vt:lpstr>
      <vt:lpstr>Tw Cen MT</vt:lpstr>
      <vt:lpstr>Droplet</vt:lpstr>
      <vt:lpstr>Religion 3</vt:lpstr>
      <vt:lpstr>Why Do Religions Organize Space in Distinctive Ways?</vt:lpstr>
      <vt:lpstr>Why Do Religions Organize Space in Distinctive Ways?</vt:lpstr>
      <vt:lpstr>Religious Toponyms</vt:lpstr>
      <vt:lpstr>Why Do Religions Organize Space in Distinctive Ways?</vt:lpstr>
      <vt:lpstr>Roman Catholic Hierarchy in the  United States</vt:lpstr>
      <vt:lpstr>Why Do Territorial Conflicts Arise?</vt:lpstr>
      <vt:lpstr>Why Do Territorial Conflicts Arise?</vt:lpstr>
      <vt:lpstr>Distribution of Protestants in Ireland</vt:lpstr>
      <vt:lpstr>Two Perspectives on Palestine/Israel</vt:lpstr>
      <vt:lpstr>Israel’s “Separation Fence”</vt:lpstr>
    </vt:vector>
  </TitlesOfParts>
  <Company>HISD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 3</dc:title>
  <dc:creator>Amy DiTommaso</dc:creator>
  <cp:lastModifiedBy>Fisher, Elizabeth</cp:lastModifiedBy>
  <cp:revision>1</cp:revision>
  <dcterms:created xsi:type="dcterms:W3CDTF">2014-10-10T16:48:43Z</dcterms:created>
  <dcterms:modified xsi:type="dcterms:W3CDTF">2017-02-13T21:45:25Z</dcterms:modified>
</cp:coreProperties>
</file>