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5" r:id="rId9"/>
    <p:sldId id="266" r:id="rId10"/>
    <p:sldId id="268" r:id="rId11"/>
    <p:sldId id="269" r:id="rId12"/>
    <p:sldId id="271" r:id="rId13"/>
    <p:sldId id="272" r:id="rId14"/>
    <p:sldId id="273" r:id="rId15"/>
    <p:sldId id="274"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9C77F-1074-49C3-8461-1DFD0E09F62C}"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3355E-51D4-47E6-AD92-45F6FDFE6B3A}" type="slidenum">
              <a:rPr lang="en-US" smtClean="0"/>
              <a:t>‹#›</a:t>
            </a:fld>
            <a:endParaRPr lang="en-US"/>
          </a:p>
        </p:txBody>
      </p:sp>
    </p:spTree>
    <p:extLst>
      <p:ext uri="{BB962C8B-B14F-4D97-AF65-F5344CB8AC3E}">
        <p14:creationId xmlns:p14="http://schemas.microsoft.com/office/powerpoint/2010/main" val="98399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Human" TargetMode="External"/><Relationship Id="rId3" Type="http://schemas.openxmlformats.org/officeDocument/2006/relationships/hyperlink" Target="http://www.religioustolerance.org/confuciu.htm" TargetMode="External"/><Relationship Id="rId7" Type="http://schemas.openxmlformats.org/officeDocument/2006/relationships/hyperlink" Target="http://en.wikipedia.org/wiki/Anthropomorphic"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Personal_god" TargetMode="External"/><Relationship Id="rId5" Type="http://schemas.openxmlformats.org/officeDocument/2006/relationships/hyperlink" Target="http://en.wikipedia.org/wiki/Nature" TargetMode="External"/><Relationship Id="rId10" Type="http://schemas.openxmlformats.org/officeDocument/2006/relationships/hyperlink" Target="http://en.wikipedia.org/wiki/God" TargetMode="External"/><Relationship Id="rId4" Type="http://schemas.openxmlformats.org/officeDocument/2006/relationships/hyperlink" Target="http://en.wikipedia.org/wiki/Universe" TargetMode="External"/><Relationship Id="rId9" Type="http://schemas.openxmlformats.org/officeDocument/2006/relationships/hyperlink" Target="http://en.wikipedia.org/wiki/Creator_go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0106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318F4-1F69-44E9-ABCE-85C355D1D25C}" type="slidenum">
              <a:rPr lang="en-US"/>
              <a:pPr/>
              <a:t>11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Tao – natural order of the universe </a:t>
            </a:r>
          </a:p>
          <a:p>
            <a:r>
              <a:rPr lang="en-US"/>
              <a:t>Yin – darkness, femininity, passivity, and water</a:t>
            </a:r>
          </a:p>
          <a:p>
            <a:r>
              <a:rPr lang="en-US"/>
              <a:t>Yang – light, masculinity, activity, and air </a:t>
            </a:r>
          </a:p>
          <a:p>
            <a:r>
              <a:rPr lang="en-US"/>
              <a:t>Goal is to keep these opposites in balance within his/her life.  </a:t>
            </a:r>
          </a:p>
          <a:p>
            <a:r>
              <a:rPr lang="en-US"/>
              <a:t>Tao is the first-cause of the universe. It is a force that flows through all life.</a:t>
            </a:r>
            <a:br>
              <a:rPr lang="en-US"/>
            </a:br>
            <a:r>
              <a:rPr lang="en-US"/>
              <a:t/>
            </a:r>
            <a:br>
              <a:rPr lang="en-US"/>
            </a:br>
            <a:r>
              <a:rPr lang="en-US"/>
              <a:t> "</a:t>
            </a:r>
            <a:r>
              <a:rPr lang="en-US" i="1"/>
              <a:t>The Tao surrounds everyone and therefore everyone must listen to find enlightenment.</a:t>
            </a:r>
            <a:r>
              <a:rPr lang="en-US"/>
              <a:t>" </a:t>
            </a:r>
            <a:r>
              <a:rPr lang="en-US" b="1"/>
              <a:t>1</a:t>
            </a:r>
            <a:r>
              <a:rPr lang="en-US"/>
              <a:t> </a:t>
            </a:r>
            <a:br>
              <a:rPr lang="en-US"/>
            </a:br>
            <a:r>
              <a:rPr lang="en-US"/>
              <a:t/>
            </a:r>
            <a:br>
              <a:rPr lang="en-US"/>
            </a:br>
            <a:r>
              <a:rPr lang="en-US"/>
              <a:t> A believer's goal is to harmonize themselves with the Tao. </a:t>
            </a:r>
            <a:br>
              <a:rPr lang="en-US"/>
            </a:br>
            <a:r>
              <a:rPr lang="en-US"/>
              <a:t/>
            </a:r>
            <a:br>
              <a:rPr lang="en-US"/>
            </a:br>
            <a:r>
              <a:rPr lang="en-US"/>
              <a:t> Taoism has provided an alternative to the </a:t>
            </a:r>
            <a:r>
              <a:rPr lang="en-US">
                <a:hlinkClick r:id="rId3"/>
              </a:rPr>
              <a:t>Confucian</a:t>
            </a:r>
            <a:r>
              <a:rPr lang="en-US"/>
              <a:t> tradition in China. The two traditions have coexisted in the country, region, and often within the same individual. </a:t>
            </a:r>
            <a:br>
              <a:rPr lang="en-US"/>
            </a:br>
            <a:r>
              <a:rPr lang="en-US"/>
              <a:t/>
            </a:r>
            <a:br>
              <a:rPr lang="en-US"/>
            </a:br>
            <a:r>
              <a:rPr lang="en-US"/>
              <a:t> The priesthood views the many gods as manifestations of the one Dao, "</a:t>
            </a:r>
            <a:r>
              <a:rPr lang="en-US" i="1"/>
              <a:t>which could not be represented as an image or a particular thing</a:t>
            </a:r>
            <a:r>
              <a:rPr lang="en-US"/>
              <a:t>." The concept of a personified deity is foreign to them, as is the concept of the creation of the universe. Thus, they do not pray as Christians do; there is no God to hear the prayers or to act upon them. They seek answers to life's problems through inner meditation and outer observation.</a:t>
            </a:r>
          </a:p>
          <a:p>
            <a:r>
              <a:rPr lang="en-US" b="1"/>
              <a:t>Pantheism</a:t>
            </a:r>
            <a:r>
              <a:rPr lang="en-US"/>
              <a:t> is the view that the </a:t>
            </a:r>
            <a:r>
              <a:rPr lang="en-US">
                <a:hlinkClick r:id="rId4" tooltip="Universe"/>
              </a:rPr>
              <a:t>Universe</a:t>
            </a:r>
            <a:r>
              <a:rPr lang="en-US"/>
              <a:t> (</a:t>
            </a:r>
            <a:r>
              <a:rPr lang="en-US">
                <a:hlinkClick r:id="rId5" tooltip="Nature"/>
              </a:rPr>
              <a:t>Nature</a:t>
            </a:r>
            <a:r>
              <a:rPr lang="en-US"/>
              <a:t>) and God are identical.</a:t>
            </a:r>
            <a:r>
              <a:rPr lang="en-US">
                <a:hlinkClick r:id="" action="ppaction://noaction"/>
              </a:rPr>
              <a:t>[1]</a:t>
            </a:r>
            <a:r>
              <a:rPr lang="en-US"/>
              <a:t> Pantheists thus do not believe in a </a:t>
            </a:r>
            <a:r>
              <a:rPr lang="en-US">
                <a:hlinkClick r:id="rId6" tooltip="Personal god"/>
              </a:rPr>
              <a:t>personal</a:t>
            </a:r>
            <a:r>
              <a:rPr lang="en-US"/>
              <a:t>, </a:t>
            </a:r>
            <a:r>
              <a:rPr lang="en-US">
                <a:hlinkClick r:id="rId7" tooltip="Anthropomorphic"/>
              </a:rPr>
              <a:t>anthropomorphic</a:t>
            </a:r>
            <a:r>
              <a:rPr lang="en-US"/>
              <a:t> (the attribution of </a:t>
            </a:r>
            <a:r>
              <a:rPr lang="en-US">
                <a:hlinkClick r:id="rId8" tooltip="Human"/>
              </a:rPr>
              <a:t>human</a:t>
            </a:r>
            <a:r>
              <a:rPr lang="en-US"/>
              <a:t> characteristics to animals or non-living things)  or </a:t>
            </a:r>
            <a:r>
              <a:rPr lang="en-US">
                <a:hlinkClick r:id="rId9" tooltip="Creator god"/>
              </a:rPr>
              <a:t>creator god</a:t>
            </a:r>
            <a:r>
              <a:rPr lang="en-US"/>
              <a:t>. </a:t>
            </a:r>
          </a:p>
          <a:p>
            <a:r>
              <a:rPr lang="en-US"/>
              <a:t>Pantheism denotes the idea that “</a:t>
            </a:r>
            <a:r>
              <a:rPr lang="en-US">
                <a:hlinkClick r:id="rId10" tooltip="God"/>
              </a:rPr>
              <a:t>God</a:t>
            </a:r>
            <a:r>
              <a:rPr lang="en-US"/>
              <a:t>” is best seen as a way of relating to the </a:t>
            </a:r>
            <a:r>
              <a:rPr lang="en-US">
                <a:hlinkClick r:id="rId4" tooltip="Universe"/>
              </a:rPr>
              <a:t>Universe</a:t>
            </a:r>
            <a:r>
              <a:rPr lang="en-US"/>
              <a:t>. </a:t>
            </a:r>
          </a:p>
        </p:txBody>
      </p:sp>
    </p:spTree>
    <p:extLst>
      <p:ext uri="{BB962C8B-B14F-4D97-AF65-F5344CB8AC3E}">
        <p14:creationId xmlns:p14="http://schemas.microsoft.com/office/powerpoint/2010/main" val="22764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0A09D-73DC-494E-954B-5E40BC84AE7C}" type="slidenum">
              <a:rPr lang="en-US"/>
              <a:pPr/>
              <a:t>12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 'Filial piety' ... is considered among the greatest of virtues and must be shown towards both the living and the dead (including even remote ancestors). The term 'filial' (meaning 'of a child') characterizes the respect that a child, originally a son, should show to his parents. This relationship was extended by analogy to a series of five relationships:"</a:t>
            </a:r>
            <a:br>
              <a:rPr lang="en-US"/>
            </a:br>
            <a:r>
              <a:rPr lang="en-US"/>
              <a:t/>
            </a:r>
            <a:br>
              <a:rPr lang="en-US"/>
            </a:br>
            <a:r>
              <a:rPr lang="en-US"/>
              <a:t>The Five Bonds:  Ruler to Subject Father to Son Husband to Wife Elder Brother to Younger Brother Friend to Friend.</a:t>
            </a:r>
            <a:br>
              <a:rPr lang="en-US"/>
            </a:br>
            <a:endParaRPr lang="en-US"/>
          </a:p>
        </p:txBody>
      </p:sp>
    </p:spTree>
    <p:extLst>
      <p:ext uri="{BB962C8B-B14F-4D97-AF65-F5344CB8AC3E}">
        <p14:creationId xmlns:p14="http://schemas.microsoft.com/office/powerpoint/2010/main" val="15410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E14D0-A43C-4652-9667-CD72A9934A23}" type="slidenum">
              <a:rPr lang="en-US"/>
              <a:pPr/>
              <a:t>13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642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fld id="{1CCFEA14-E498-45F4-AD7F-EFC44C69DA75}" type="slidenum">
              <a:rPr lang="en-US"/>
              <a:pPr eaLnBrk="1" hangingPunct="1"/>
              <a:t>3</a:t>
            </a:fld>
            <a:endParaRPr lang="en-US"/>
          </a:p>
        </p:txBody>
      </p:sp>
    </p:spTree>
    <p:extLst>
      <p:ext uri="{BB962C8B-B14F-4D97-AF65-F5344CB8AC3E}">
        <p14:creationId xmlns:p14="http://schemas.microsoft.com/office/powerpoint/2010/main" val="357737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50190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88624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2A833-74E3-4C28-958E-BD753A71ADC9}" type="slidenum">
              <a:rPr lang="en-US"/>
              <a:pPr/>
              <a:t>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333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7EF5A-CE8F-43A5-98B3-ABEB7854D5CB}" type="slidenum">
              <a:rPr lang="en-US"/>
              <a:pPr/>
              <a:t>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98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CAB8F-91D5-4527-AD82-D4A9DC2C876D}" type="slidenum">
              <a:rPr lang="en-US"/>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solidFill>
                  <a:srgbClr val="FFFF00"/>
                </a:solidFill>
              </a:rPr>
              <a:t>Collection of religious beliefs that developed over time, no founder nor a date of origin;</a:t>
            </a:r>
          </a:p>
          <a:p>
            <a:r>
              <a:rPr lang="en-US"/>
              <a:t>Pantheistic - a doctrine that equates God with the forces and laws of the universe </a:t>
            </a:r>
          </a:p>
          <a:p>
            <a:r>
              <a:rPr lang="en-US"/>
              <a:t>4 purposes of life: </a:t>
            </a:r>
          </a:p>
          <a:p>
            <a:r>
              <a:rPr lang="en-US" i="1"/>
              <a:t>dharma</a:t>
            </a:r>
            <a:r>
              <a:rPr lang="en-US"/>
              <a:t> - fulfill moral, social and religious duties </a:t>
            </a:r>
          </a:p>
          <a:p>
            <a:r>
              <a:rPr lang="en-US" i="1"/>
              <a:t>artha</a:t>
            </a:r>
            <a:r>
              <a:rPr lang="en-US"/>
              <a:t> - attain financial and worldy success </a:t>
            </a:r>
          </a:p>
          <a:p>
            <a:r>
              <a:rPr lang="en-US" i="1"/>
              <a:t>kama</a:t>
            </a:r>
            <a:r>
              <a:rPr lang="en-US"/>
              <a:t> - satisfy desires and drives in moderation </a:t>
            </a:r>
          </a:p>
          <a:p>
            <a:r>
              <a:rPr lang="en-US" i="1"/>
              <a:t>moksha</a:t>
            </a:r>
            <a:r>
              <a:rPr lang="en-US"/>
              <a:t> - attain freedom from reincarnation </a:t>
            </a:r>
          </a:p>
          <a:p>
            <a:endParaRPr lang="en-US"/>
          </a:p>
        </p:txBody>
      </p:sp>
    </p:spTree>
    <p:extLst>
      <p:ext uri="{BB962C8B-B14F-4D97-AF65-F5344CB8AC3E}">
        <p14:creationId xmlns:p14="http://schemas.microsoft.com/office/powerpoint/2010/main" val="189850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8C246-091B-4AB2-9AEB-79E63BF122B1}" type="slidenum">
              <a:rPr lang="en-US"/>
              <a:pPr/>
              <a:t>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b="1"/>
              <a:t>Hinduism has commonly been viewed in the west as a </a:t>
            </a:r>
            <a:r>
              <a:rPr lang="en-US" b="1" i="1"/>
              <a:t>polytheistic</a:t>
            </a:r>
            <a:r>
              <a:rPr lang="en-US" b="1"/>
              <a:t> religion - one which worships multiple deities: gods and goddesses. Although a widespread belief, this is not particularly accurate. </a:t>
            </a:r>
          </a:p>
          <a:p>
            <a:r>
              <a:rPr lang="en-US" b="1"/>
              <a:t>Some have viewed it as a </a:t>
            </a:r>
            <a:r>
              <a:rPr lang="en-US" b="1" i="1"/>
              <a:t>monotheistic</a:t>
            </a:r>
            <a:r>
              <a:rPr lang="en-US" b="1"/>
              <a:t> religion, because it recognizes only one supreme God: the panentheistic principle of Brahman, that all reality is a unity. The entire universe is seen as one divine entity who is simultaneously at one with the universe and who transcends it as well.  </a:t>
            </a:r>
          </a:p>
          <a:p>
            <a:r>
              <a:rPr lang="en-US" b="1"/>
              <a:t>Some view Hinduism as </a:t>
            </a:r>
            <a:r>
              <a:rPr lang="en-US" b="1" i="1"/>
              <a:t>Trinitarian</a:t>
            </a:r>
            <a:r>
              <a:rPr lang="en-US" b="1"/>
              <a:t> because Brahman is simultaneously visualized as a triad -- one God with three persons: </a:t>
            </a:r>
          </a:p>
          <a:p>
            <a:pPr lvl="1"/>
            <a:r>
              <a:rPr lang="en-US" b="1"/>
              <a:t>Brahma the Creator who is continuing to create new realities </a:t>
            </a:r>
          </a:p>
          <a:p>
            <a:pPr lvl="1"/>
            <a:r>
              <a:rPr lang="en-US" b="1"/>
              <a:t>Vishnu, (Krishna) the Preserver, who preserves these new creations. Whenever dharma (eternal order, righteousness, religion, law and duty) is threatened, Vishnu travels from heaven to earth in one of ten incarnations. </a:t>
            </a:r>
          </a:p>
          <a:p>
            <a:pPr lvl="1"/>
            <a:r>
              <a:rPr lang="en-US" b="1"/>
              <a:t>Shiva, the Destroyer, is at times compassionate, erotic and destructive. </a:t>
            </a:r>
          </a:p>
          <a:p>
            <a:r>
              <a:rPr lang="en-US" b="1"/>
              <a:t>Strictly speaking, most forms of Hinduism are </a:t>
            </a:r>
            <a:r>
              <a:rPr lang="en-US" b="1" i="1"/>
              <a:t>henotheistic</a:t>
            </a:r>
            <a:r>
              <a:rPr lang="en-US" b="1"/>
              <a:t>; they recognize a single deity, and recognizes other gods and goddesses as facets, forms, manifestations, or aspects of that supreme God. </a:t>
            </a:r>
          </a:p>
          <a:p>
            <a:r>
              <a:rPr lang="en-US" b="1"/>
              <a:t>Shiva</a:t>
            </a:r>
            <a:r>
              <a:rPr lang="en-US"/>
              <a:t> (or </a:t>
            </a:r>
            <a:r>
              <a:rPr lang="en-US" b="1"/>
              <a:t>Siva</a:t>
            </a:r>
            <a:r>
              <a:rPr lang="en-US"/>
              <a:t>) is one of the chief deities of Hinduism. In the most famous myth concerning Shiva, he saves humanity by holding in his throat the poison that churned up in the waters and threatened mankind. For this reason he is often depicted with a blue neck. </a:t>
            </a:r>
          </a:p>
          <a:p>
            <a:r>
              <a:rPr lang="en-US"/>
              <a:t> Holi - is time of disregarding social norms and indulging in general merrymaking. </a:t>
            </a:r>
          </a:p>
          <a:p>
            <a:r>
              <a:rPr lang="en-US"/>
              <a:t>Holi is probably the least religious of Hindu holidays. During Holi, Hindus attend a public bonfire, spray friends and family with colored powders and water, and generally go a bit wild in the streets.</a:t>
            </a:r>
          </a:p>
          <a:p>
            <a:r>
              <a:rPr lang="en-US"/>
              <a:t>The religious life of many Hindus is focused on devotion to God (perceived as Brahman, Shiva, Vishnu, or Shakti) or several gods. This devotion usually takes the form of rituals associated with sculptures and images of gods in home shrines. </a:t>
            </a:r>
          </a:p>
          <a:p>
            <a:r>
              <a:rPr lang="en-US" sz="1400">
                <a:latin typeface="Berlin Sans FB" panose="020E0602020502020306" pitchFamily="34" charset="0"/>
              </a:rPr>
              <a:t>One god Brahman (the creator) with many forms; Vishnu, the protector; Shiva, the destroyer; later, many forms of a great Mother Goddess</a:t>
            </a:r>
          </a:p>
          <a:p>
            <a:r>
              <a:rPr lang="en-US"/>
              <a:t>most forms of Hinduism are </a:t>
            </a:r>
            <a:r>
              <a:rPr lang="en-US" b="1" i="1"/>
              <a:t>henotheistic</a:t>
            </a:r>
            <a:r>
              <a:rPr lang="en-US"/>
              <a:t>; they recognize a single deity, and recognizes other gods and goddesses as facets, forms, manifestations, or aspects of that supreme God. </a:t>
            </a:r>
            <a:endParaRPr lang="en-US" sz="1400">
              <a:latin typeface="Berlin Sans FB" panose="020E0602020502020306" pitchFamily="34" charset="0"/>
            </a:endParaRPr>
          </a:p>
          <a:p>
            <a:endParaRPr lang="en-US"/>
          </a:p>
        </p:txBody>
      </p:sp>
    </p:spTree>
    <p:extLst>
      <p:ext uri="{BB962C8B-B14F-4D97-AF65-F5344CB8AC3E}">
        <p14:creationId xmlns:p14="http://schemas.microsoft.com/office/powerpoint/2010/main" val="378083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36163-DC16-4AEF-96BF-1F9695723563}" type="slidenum">
              <a:rPr lang="en-US"/>
              <a:pPr/>
              <a:t>10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310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8000"/>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2/13/2017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Religion 2</a:t>
            </a:r>
            <a:endParaRPr lang="en-US" dirty="0"/>
          </a:p>
        </p:txBody>
      </p:sp>
      <p:sp>
        <p:nvSpPr>
          <p:cNvPr id="3" name="Subtitle 2"/>
          <p:cNvSpPr>
            <a:spLocks noGrp="1"/>
          </p:cNvSpPr>
          <p:nvPr>
            <p:ph type="subTitle" idx="1"/>
          </p:nvPr>
        </p:nvSpPr>
        <p:spPr/>
        <p:txBody>
          <a:bodyPr/>
          <a:lstStyle/>
          <a:p>
            <a:r>
              <a:rPr lang="en-US" dirty="0" smtClean="0"/>
              <a:t>ethnic religions</a:t>
            </a:r>
            <a:endParaRPr lang="en-US" dirty="0"/>
          </a:p>
        </p:txBody>
      </p:sp>
    </p:spTree>
    <p:extLst>
      <p:ext uri="{BB962C8B-B14F-4D97-AF65-F5344CB8AC3E}">
        <p14:creationId xmlns:p14="http://schemas.microsoft.com/office/powerpoint/2010/main" val="1897747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816793" y="105900"/>
            <a:ext cx="10364451" cy="1085592"/>
          </a:xfrm>
        </p:spPr>
        <p:txBody>
          <a:bodyPr/>
          <a:lstStyle/>
          <a:p>
            <a:r>
              <a:rPr lang="en-US" b="1" dirty="0">
                <a:solidFill>
                  <a:srgbClr val="0066FF"/>
                </a:solidFill>
                <a:latin typeface="Algerian" panose="04020705040A02060702" pitchFamily="82" charset="0"/>
              </a:rPr>
              <a:t>Taoism   </a:t>
            </a:r>
          </a:p>
        </p:txBody>
      </p:sp>
      <p:sp>
        <p:nvSpPr>
          <p:cNvPr id="38916" name="Rectangle 4"/>
          <p:cNvSpPr>
            <a:spLocks noGrp="1" noChangeArrowheads="1"/>
          </p:cNvSpPr>
          <p:nvPr>
            <p:ph type="body" idx="4294967295"/>
          </p:nvPr>
        </p:nvSpPr>
        <p:spPr>
          <a:xfrm>
            <a:off x="245293" y="1170711"/>
            <a:ext cx="11835871" cy="4678364"/>
          </a:xfrm>
          <a:prstGeom prst="rect">
            <a:avLst/>
          </a:prstGeom>
        </p:spPr>
        <p:txBody>
          <a:bodyPr/>
          <a:lstStyle/>
          <a:p>
            <a:pPr>
              <a:lnSpc>
                <a:spcPct val="90000"/>
              </a:lnSpc>
            </a:pPr>
            <a:r>
              <a:rPr lang="en-US" dirty="0"/>
              <a:t>Date/location of origin</a:t>
            </a:r>
          </a:p>
          <a:p>
            <a:pPr lvl="1">
              <a:lnSpc>
                <a:spcPct val="90000"/>
              </a:lnSpc>
            </a:pPr>
            <a:r>
              <a:rPr lang="en-US" sz="2000" dirty="0"/>
              <a:t>550 </a:t>
            </a:r>
            <a:r>
              <a:rPr lang="en-US" sz="2000" dirty="0" err="1"/>
              <a:t>bce</a:t>
            </a:r>
            <a:endParaRPr lang="en-US" sz="2000" dirty="0"/>
          </a:p>
          <a:p>
            <a:pPr>
              <a:lnSpc>
                <a:spcPct val="90000"/>
              </a:lnSpc>
            </a:pPr>
            <a:r>
              <a:rPr lang="en-US" dirty="0"/>
              <a:t>Founder </a:t>
            </a:r>
          </a:p>
          <a:p>
            <a:pPr lvl="1">
              <a:lnSpc>
                <a:spcPct val="90000"/>
              </a:lnSpc>
            </a:pPr>
            <a:r>
              <a:rPr lang="en-US" sz="2000" dirty="0"/>
              <a:t>Lao-</a:t>
            </a:r>
            <a:r>
              <a:rPr lang="en-US" sz="2000" dirty="0" err="1"/>
              <a:t>Tze</a:t>
            </a:r>
            <a:r>
              <a:rPr lang="en-US" sz="2000" dirty="0"/>
              <a:t> (based on the teachings of the Tao </a:t>
            </a:r>
            <a:r>
              <a:rPr lang="en-US" sz="2000" dirty="0" err="1"/>
              <a:t>Te</a:t>
            </a:r>
            <a:r>
              <a:rPr lang="en-US" sz="2000" dirty="0"/>
              <a:t> </a:t>
            </a:r>
            <a:r>
              <a:rPr lang="en-US" sz="2000" dirty="0" err="1"/>
              <a:t>Ching</a:t>
            </a:r>
            <a:r>
              <a:rPr lang="en-US" sz="2000" dirty="0"/>
              <a:t>)</a:t>
            </a:r>
          </a:p>
          <a:p>
            <a:pPr>
              <a:lnSpc>
                <a:spcPct val="90000"/>
              </a:lnSpc>
            </a:pPr>
            <a:r>
              <a:rPr lang="en-US" dirty="0"/>
              <a:t>Place of worship/Spiritual Leader:</a:t>
            </a:r>
          </a:p>
          <a:p>
            <a:pPr lvl="1">
              <a:lnSpc>
                <a:spcPct val="90000"/>
              </a:lnSpc>
            </a:pPr>
            <a:r>
              <a:rPr lang="en-US" sz="2000" dirty="0"/>
              <a:t>Temple/Sage</a:t>
            </a:r>
          </a:p>
          <a:p>
            <a:pPr>
              <a:lnSpc>
                <a:spcPct val="90000"/>
              </a:lnSpc>
            </a:pPr>
            <a:r>
              <a:rPr lang="en-US" dirty="0"/>
              <a:t>Sacred texts: </a:t>
            </a:r>
          </a:p>
          <a:p>
            <a:pPr lvl="1">
              <a:lnSpc>
                <a:spcPct val="90000"/>
              </a:lnSpc>
            </a:pPr>
            <a:r>
              <a:rPr lang="en-US" sz="2000" dirty="0"/>
              <a:t>Tao </a:t>
            </a:r>
            <a:r>
              <a:rPr lang="en-US" sz="2000" dirty="0" err="1"/>
              <a:t>Te</a:t>
            </a:r>
            <a:r>
              <a:rPr lang="en-US" sz="2000" dirty="0"/>
              <a:t> </a:t>
            </a:r>
            <a:r>
              <a:rPr lang="en-US" sz="2000" dirty="0" err="1"/>
              <a:t>Ching</a:t>
            </a:r>
            <a:r>
              <a:rPr lang="en-US" sz="2000" dirty="0"/>
              <a:t>, Chuang </a:t>
            </a:r>
            <a:r>
              <a:rPr lang="en-US" sz="2000" dirty="0" smtClean="0"/>
              <a:t>Tzu</a:t>
            </a:r>
          </a:p>
          <a:p>
            <a:r>
              <a:rPr lang="en-US" dirty="0"/>
              <a:t>Some practices:</a:t>
            </a:r>
          </a:p>
          <a:p>
            <a:pPr lvl="1"/>
            <a:r>
              <a:rPr lang="en-US" sz="2000" dirty="0"/>
              <a:t>General attitude of detachment and non-struggle, "go with the flow" of the Tao. </a:t>
            </a:r>
          </a:p>
          <a:p>
            <a:pPr lvl="1"/>
            <a:r>
              <a:rPr lang="en-US" sz="2000" dirty="0"/>
              <a:t>Tai-chi, acupuncture, and alchemy to help longevity</a:t>
            </a:r>
            <a:r>
              <a:rPr lang="en-US" sz="2000" dirty="0" smtClean="0"/>
              <a:t>.</a:t>
            </a:r>
            <a:endParaRPr lang="en-US" sz="2000" dirty="0"/>
          </a:p>
          <a:p>
            <a:r>
              <a:rPr lang="en-US" dirty="0"/>
              <a:t>Daoism and Confucianism form complementary systems of thought.  </a:t>
            </a:r>
          </a:p>
          <a:p>
            <a:pPr lvl="1"/>
            <a:r>
              <a:rPr lang="en-US" sz="2000" dirty="0"/>
              <a:t>Daoism deals with the natural world, while Confucianism deals more with the social world.</a:t>
            </a:r>
          </a:p>
          <a:p>
            <a:pPr lvl="1">
              <a:lnSpc>
                <a:spcPct val="90000"/>
              </a:lnSpc>
            </a:pPr>
            <a:endParaRPr lang="en-US" sz="2000" dirty="0"/>
          </a:p>
          <a:p>
            <a:pPr lvl="1">
              <a:lnSpc>
                <a:spcPct val="90000"/>
              </a:lnSpc>
            </a:pPr>
            <a:endParaRPr lang="en-US" sz="2000" dirty="0"/>
          </a:p>
          <a:p>
            <a:pPr lvl="1">
              <a:lnSpc>
                <a:spcPct val="90000"/>
              </a:lnSpc>
            </a:pPr>
            <a:endParaRPr lang="en-US" sz="2000" dirty="0"/>
          </a:p>
        </p:txBody>
      </p:sp>
      <p:pic>
        <p:nvPicPr>
          <p:cNvPr id="38917" name="Picture 5" descr="yinyang-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93" y="2771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yinyang-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8164" y="102436"/>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5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1981200" y="457200"/>
            <a:ext cx="8229600" cy="6019800"/>
          </a:xfrm>
          <a:prstGeom prst="rect">
            <a:avLst/>
          </a:prstGeom>
        </p:spPr>
        <p:txBody>
          <a:bodyPr/>
          <a:lstStyle/>
          <a:p>
            <a:r>
              <a:rPr lang="en-US" dirty="0"/>
              <a:t>Overview of beliefs</a:t>
            </a:r>
          </a:p>
          <a:p>
            <a:pPr lvl="1"/>
            <a:r>
              <a:rPr lang="en-US" sz="2000" dirty="0"/>
              <a:t>Purpose is inner peace, harmony, and longevity </a:t>
            </a:r>
          </a:p>
          <a:p>
            <a:pPr lvl="1"/>
            <a:r>
              <a:rPr lang="en-US" sz="2000" dirty="0"/>
              <a:t>Achieved by living in accordance with the Tao</a:t>
            </a:r>
          </a:p>
          <a:p>
            <a:pPr lvl="1"/>
            <a:r>
              <a:rPr lang="en-US" sz="2000" dirty="0"/>
              <a:t>Tao = Flow of the universe.  It keeps the universe in balance and in order.</a:t>
            </a:r>
          </a:p>
          <a:p>
            <a:pPr lvl="1"/>
            <a:r>
              <a:rPr lang="en-US" sz="2000" dirty="0"/>
              <a:t>Followers sought complete harmony with the patterns of nature.</a:t>
            </a:r>
          </a:p>
          <a:p>
            <a:pPr lvl="1"/>
            <a:r>
              <a:rPr lang="en-US" sz="2000" dirty="0"/>
              <a:t>No gods, only one with the flow of the universe.</a:t>
            </a:r>
          </a:p>
          <a:p>
            <a:pPr lvl="1"/>
            <a:r>
              <a:rPr lang="en-US" sz="2000" dirty="0"/>
              <a:t>Yin and yang  </a:t>
            </a:r>
          </a:p>
          <a:p>
            <a:r>
              <a:rPr lang="en-US" dirty="0"/>
              <a:t>Universe:</a:t>
            </a:r>
          </a:p>
          <a:p>
            <a:pPr lvl="1"/>
            <a:r>
              <a:rPr lang="en-US" sz="2000" dirty="0"/>
              <a:t>Pantheism – the Tao encompasses all  </a:t>
            </a:r>
          </a:p>
          <a:p>
            <a:endParaRPr lang="en-US" dirty="0"/>
          </a:p>
          <a:p>
            <a:pPr lvl="1"/>
            <a:endParaRPr lang="en-US" sz="2000" dirty="0"/>
          </a:p>
        </p:txBody>
      </p:sp>
    </p:spTree>
    <p:extLst>
      <p:ext uri="{BB962C8B-B14F-4D97-AF65-F5344CB8AC3E}">
        <p14:creationId xmlns:p14="http://schemas.microsoft.com/office/powerpoint/2010/main" val="2698691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589684" y="123217"/>
            <a:ext cx="10364451" cy="981684"/>
          </a:xfrm>
        </p:spPr>
        <p:txBody>
          <a:bodyPr/>
          <a:lstStyle/>
          <a:p>
            <a:r>
              <a:rPr lang="en-US" b="1" dirty="0">
                <a:solidFill>
                  <a:srgbClr val="009900"/>
                </a:solidFill>
                <a:latin typeface="Algerian" panose="04020705040A02060702" pitchFamily="82" charset="0"/>
              </a:rPr>
              <a:t>Confucianism </a:t>
            </a:r>
          </a:p>
        </p:txBody>
      </p:sp>
      <p:sp>
        <p:nvSpPr>
          <p:cNvPr id="45060" name="Rectangle 4"/>
          <p:cNvSpPr>
            <a:spLocks noGrp="1" noChangeArrowheads="1"/>
          </p:cNvSpPr>
          <p:nvPr>
            <p:ph type="body" idx="4294967295"/>
          </p:nvPr>
        </p:nvSpPr>
        <p:spPr>
          <a:xfrm>
            <a:off x="1316182" y="1104901"/>
            <a:ext cx="8894618" cy="5021263"/>
          </a:xfrm>
          <a:prstGeom prst="rect">
            <a:avLst/>
          </a:prstGeom>
        </p:spPr>
        <p:txBody>
          <a:bodyPr/>
          <a:lstStyle/>
          <a:p>
            <a:r>
              <a:rPr lang="en-US" dirty="0"/>
              <a:t>Date/location of origin</a:t>
            </a:r>
          </a:p>
          <a:p>
            <a:pPr lvl="1"/>
            <a:r>
              <a:rPr lang="en-US" sz="2000" dirty="0"/>
              <a:t>6th-5th cent. BC/ China </a:t>
            </a:r>
          </a:p>
          <a:p>
            <a:r>
              <a:rPr lang="en-US" dirty="0"/>
              <a:t>Founder </a:t>
            </a:r>
          </a:p>
          <a:p>
            <a:pPr lvl="1"/>
            <a:r>
              <a:rPr lang="en-US" sz="2000" dirty="0"/>
              <a:t>Confucius</a:t>
            </a:r>
          </a:p>
          <a:p>
            <a:r>
              <a:rPr lang="en-US" dirty="0"/>
              <a:t>Overview of beliefs</a:t>
            </a:r>
          </a:p>
          <a:p>
            <a:pPr lvl="1"/>
            <a:r>
              <a:rPr lang="en-US" sz="2000" dirty="0"/>
              <a:t>Purpose of life is to fulfill one's role in society with propriety, honor, and loyalty.</a:t>
            </a:r>
          </a:p>
          <a:p>
            <a:pPr lvl="1"/>
            <a:r>
              <a:rPr lang="en-US" sz="2000" dirty="0"/>
              <a:t>Focus on morality and good deeds.</a:t>
            </a:r>
          </a:p>
          <a:p>
            <a:pPr lvl="1"/>
            <a:r>
              <a:rPr lang="en-US" sz="2000" dirty="0"/>
              <a:t>Believe in Filial Piety - showing respect for family both living and dead.</a:t>
            </a:r>
          </a:p>
          <a:p>
            <a:pPr lvl="1"/>
            <a:endParaRPr lang="en-US" sz="2000" dirty="0"/>
          </a:p>
        </p:txBody>
      </p:sp>
      <p:pic>
        <p:nvPicPr>
          <p:cNvPr id="45061" name="Picture 5" descr="Confucianism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9" y="123217"/>
            <a:ext cx="9715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Confucianism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382" y="123217"/>
            <a:ext cx="9715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4294967295"/>
          </p:nvPr>
        </p:nvSpPr>
        <p:spPr>
          <a:xfrm>
            <a:off x="1981200" y="457200"/>
            <a:ext cx="8229600" cy="6019800"/>
          </a:xfrm>
          <a:prstGeom prst="rect">
            <a:avLst/>
          </a:prstGeom>
        </p:spPr>
        <p:txBody>
          <a:bodyPr/>
          <a:lstStyle/>
          <a:p>
            <a:r>
              <a:rPr lang="en-US" dirty="0"/>
              <a:t>Sacred Texts:</a:t>
            </a:r>
          </a:p>
          <a:p>
            <a:pPr lvl="1"/>
            <a:r>
              <a:rPr lang="en-US" sz="2000" dirty="0"/>
              <a:t>The Si </a:t>
            </a:r>
            <a:r>
              <a:rPr lang="en-US" sz="2000" dirty="0" err="1"/>
              <a:t>Shu</a:t>
            </a:r>
            <a:r>
              <a:rPr lang="en-US" sz="2000" dirty="0"/>
              <a:t> or Four Books: including the Analects by Confucius. </a:t>
            </a:r>
          </a:p>
          <a:p>
            <a:pPr lvl="1"/>
            <a:r>
              <a:rPr lang="en-US" sz="2000" dirty="0"/>
              <a:t>The Wu Jing or Five Classics</a:t>
            </a:r>
          </a:p>
          <a:p>
            <a:endParaRPr lang="en-US" dirty="0"/>
          </a:p>
          <a:p>
            <a:r>
              <a:rPr lang="en-US" dirty="0"/>
              <a:t>Some practices:</a:t>
            </a:r>
          </a:p>
          <a:p>
            <a:pPr lvl="1"/>
            <a:r>
              <a:rPr lang="en-US" sz="2000" dirty="0"/>
              <a:t>Honesty, politeness, propriety, humaneness, perform correct role in society, loyalty to family, nation </a:t>
            </a:r>
          </a:p>
          <a:p>
            <a:endParaRPr lang="en-US" dirty="0"/>
          </a:p>
        </p:txBody>
      </p:sp>
    </p:spTree>
    <p:extLst>
      <p:ext uri="{BB962C8B-B14F-4D97-AF65-F5344CB8AC3E}">
        <p14:creationId xmlns:p14="http://schemas.microsoft.com/office/powerpoint/2010/main" val="1919526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84" y="1"/>
            <a:ext cx="10364451" cy="1219200"/>
          </a:xfrm>
        </p:spPr>
        <p:txBody>
          <a:bodyPr/>
          <a:lstStyle/>
          <a:p>
            <a:r>
              <a:rPr lang="en-US" dirty="0" smtClean="0">
                <a:solidFill>
                  <a:srgbClr val="FF0000"/>
                </a:solidFill>
              </a:rPr>
              <a:t>Shintoism</a:t>
            </a:r>
            <a:endParaRPr lang="en-US" dirty="0">
              <a:solidFill>
                <a:srgbClr val="FF0000"/>
              </a:solidFill>
            </a:endParaRPr>
          </a:p>
        </p:txBody>
      </p:sp>
      <p:sp>
        <p:nvSpPr>
          <p:cNvPr id="3" name="Content Placeholder 2"/>
          <p:cNvSpPr>
            <a:spLocks noGrp="1"/>
          </p:cNvSpPr>
          <p:nvPr>
            <p:ph sz="quarter" idx="13"/>
          </p:nvPr>
        </p:nvSpPr>
        <p:spPr>
          <a:xfrm>
            <a:off x="1108364" y="1066800"/>
            <a:ext cx="10515600" cy="4724399"/>
          </a:xfrm>
        </p:spPr>
        <p:txBody>
          <a:bodyPr>
            <a:normAutofit lnSpcReduction="10000"/>
          </a:bodyPr>
          <a:lstStyle/>
          <a:p>
            <a:pPr marL="0" indent="0">
              <a:buNone/>
            </a:pPr>
            <a:r>
              <a:rPr lang="en-US" dirty="0" smtClean="0"/>
              <a:t>Date/location of origin</a:t>
            </a:r>
          </a:p>
          <a:p>
            <a:pPr marL="0" indent="0">
              <a:buNone/>
            </a:pPr>
            <a:r>
              <a:rPr lang="en-US" dirty="0" smtClean="0"/>
              <a:t>	4</a:t>
            </a:r>
            <a:r>
              <a:rPr lang="en-US" baseline="30000" dirty="0" smtClean="0"/>
              <a:t>th</a:t>
            </a:r>
            <a:r>
              <a:rPr lang="en-US" dirty="0" smtClean="0"/>
              <a:t> century Japan</a:t>
            </a:r>
            <a:endParaRPr lang="en-US" dirty="0"/>
          </a:p>
          <a:p>
            <a:pPr marL="0" indent="0">
              <a:buNone/>
            </a:pPr>
            <a:r>
              <a:rPr lang="en-US" dirty="0" smtClean="0"/>
              <a:t>Founder</a:t>
            </a:r>
          </a:p>
          <a:p>
            <a:pPr marL="0" indent="0">
              <a:buNone/>
            </a:pPr>
            <a:r>
              <a:rPr lang="en-US" dirty="0" smtClean="0"/>
              <a:t>	No specific founder</a:t>
            </a:r>
            <a:endParaRPr lang="en-US" dirty="0"/>
          </a:p>
          <a:p>
            <a:pPr marL="0" indent="0">
              <a:buNone/>
            </a:pPr>
            <a:r>
              <a:rPr lang="en-US" dirty="0" smtClean="0"/>
              <a:t>Overview of beliefs</a:t>
            </a:r>
          </a:p>
          <a:p>
            <a:pPr marL="0" indent="0">
              <a:buNone/>
            </a:pPr>
            <a:r>
              <a:rPr lang="en-US" dirty="0"/>
              <a:t>	</a:t>
            </a:r>
            <a:r>
              <a:rPr lang="en-US" dirty="0" smtClean="0"/>
              <a:t>individual shrines</a:t>
            </a:r>
          </a:p>
          <a:p>
            <a:pPr marL="0" indent="0">
              <a:buNone/>
            </a:pPr>
            <a:r>
              <a:rPr lang="en-US" dirty="0" smtClean="0"/>
              <a:t>Sacred texts</a:t>
            </a:r>
          </a:p>
          <a:p>
            <a:pPr marL="0" indent="0">
              <a:buNone/>
            </a:pPr>
            <a:r>
              <a:rPr lang="en-US" dirty="0"/>
              <a:t>	</a:t>
            </a:r>
            <a:r>
              <a:rPr lang="en-US" dirty="0" err="1" smtClean="0"/>
              <a:t>kojiki</a:t>
            </a:r>
            <a:endParaRPr lang="en-US" dirty="0" smtClean="0"/>
          </a:p>
          <a:p>
            <a:pPr marL="0" indent="0">
              <a:buNone/>
            </a:pPr>
            <a:r>
              <a:rPr lang="en-US" dirty="0" smtClean="0"/>
              <a:t>Holy days</a:t>
            </a:r>
          </a:p>
          <a:p>
            <a:pPr marL="0" indent="0">
              <a:buNone/>
            </a:pPr>
            <a:r>
              <a:rPr lang="en-US" dirty="0"/>
              <a:t>	</a:t>
            </a:r>
            <a:r>
              <a:rPr lang="en-US" dirty="0" err="1" smtClean="0"/>
              <a:t>gion</a:t>
            </a:r>
            <a:r>
              <a:rPr lang="en-US" dirty="0" smtClean="0"/>
              <a:t> and </a:t>
            </a:r>
            <a:r>
              <a:rPr lang="en-US" dirty="0" err="1" smtClean="0"/>
              <a:t>takayama</a:t>
            </a:r>
            <a:r>
              <a:rPr lang="en-US" dirty="0" smtClean="0"/>
              <a:t> festivals</a:t>
            </a:r>
          </a:p>
        </p:txBody>
      </p:sp>
      <p:pic>
        <p:nvPicPr>
          <p:cNvPr id="1026" name="Picture 2" descr="http://www.puregoodenergy.com/assets/images/symbols/Tor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84" y="208828"/>
            <a:ext cx="1292996" cy="11766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uregoodenergy.com/assets/images/symbols/Tor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102" y="208828"/>
            <a:ext cx="1292996" cy="117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33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19200" y="1149928"/>
            <a:ext cx="10058400" cy="4641272"/>
          </a:xfrm>
        </p:spPr>
        <p:txBody>
          <a:bodyPr/>
          <a:lstStyle/>
          <a:p>
            <a:pPr marL="0" indent="0">
              <a:buNone/>
            </a:pPr>
            <a:r>
              <a:rPr lang="en-US" dirty="0" smtClean="0"/>
              <a:t>Names for gods</a:t>
            </a:r>
          </a:p>
          <a:p>
            <a:pPr marL="0" indent="0">
              <a:buNone/>
            </a:pPr>
            <a:r>
              <a:rPr lang="en-US" dirty="0"/>
              <a:t>	</a:t>
            </a:r>
            <a:r>
              <a:rPr lang="en-US" dirty="0" smtClean="0"/>
              <a:t>kami</a:t>
            </a:r>
          </a:p>
          <a:p>
            <a:pPr marL="0" indent="0">
              <a:buNone/>
            </a:pPr>
            <a:r>
              <a:rPr lang="en-US" dirty="0" smtClean="0"/>
              <a:t>Places of worship</a:t>
            </a:r>
          </a:p>
          <a:p>
            <a:pPr marL="0" indent="0">
              <a:buNone/>
            </a:pPr>
            <a:r>
              <a:rPr lang="en-US" dirty="0"/>
              <a:t>	</a:t>
            </a:r>
            <a:r>
              <a:rPr lang="en-US" dirty="0" smtClean="0"/>
              <a:t>temples</a:t>
            </a:r>
          </a:p>
          <a:p>
            <a:pPr marL="0" indent="0">
              <a:buNone/>
            </a:pPr>
            <a:r>
              <a:rPr lang="en-US" dirty="0"/>
              <a:t>	</a:t>
            </a:r>
            <a:r>
              <a:rPr lang="en-US" dirty="0" smtClean="0"/>
              <a:t>shrines</a:t>
            </a:r>
          </a:p>
          <a:p>
            <a:pPr marL="0" indent="0">
              <a:buNone/>
            </a:pPr>
            <a:r>
              <a:rPr lang="en-US" dirty="0" smtClean="0"/>
              <a:t>Practices</a:t>
            </a:r>
          </a:p>
          <a:p>
            <a:pPr marL="0" indent="0">
              <a:buNone/>
            </a:pPr>
            <a:r>
              <a:rPr lang="en-US" dirty="0"/>
              <a:t>	</a:t>
            </a:r>
            <a:r>
              <a:rPr lang="en-US" dirty="0" smtClean="0"/>
              <a:t>worship at shrines locally and around the world</a:t>
            </a:r>
          </a:p>
          <a:p>
            <a:pPr marL="0" indent="0">
              <a:buNone/>
            </a:pPr>
            <a:r>
              <a:rPr lang="en-US" dirty="0"/>
              <a:t>	</a:t>
            </a:r>
          </a:p>
        </p:txBody>
      </p:sp>
    </p:spTree>
    <p:extLst>
      <p:ext uri="{BB962C8B-B14F-4D97-AF65-F5344CB8AC3E}">
        <p14:creationId xmlns:p14="http://schemas.microsoft.com/office/powerpoint/2010/main" val="396256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75" y="0"/>
            <a:ext cx="10364451" cy="822356"/>
          </a:xfrm>
        </p:spPr>
        <p:txBody>
          <a:bodyPr/>
          <a:lstStyle/>
          <a:p>
            <a:r>
              <a:rPr lang="en-US" dirty="0" smtClean="0">
                <a:solidFill>
                  <a:schemeClr val="accent3">
                    <a:lumMod val="75000"/>
                  </a:schemeClr>
                </a:solidFill>
              </a:rPr>
              <a:t>animism</a:t>
            </a:r>
            <a:endParaRPr lang="en-US" dirty="0">
              <a:solidFill>
                <a:schemeClr val="accent3">
                  <a:lumMod val="75000"/>
                </a:schemeClr>
              </a:solidFill>
            </a:endParaRPr>
          </a:p>
        </p:txBody>
      </p:sp>
      <p:sp>
        <p:nvSpPr>
          <p:cNvPr id="3" name="Content Placeholder 2"/>
          <p:cNvSpPr>
            <a:spLocks noGrp="1"/>
          </p:cNvSpPr>
          <p:nvPr>
            <p:ph sz="quarter" idx="13"/>
          </p:nvPr>
        </p:nvSpPr>
        <p:spPr>
          <a:xfrm>
            <a:off x="942108" y="1163782"/>
            <a:ext cx="10335491" cy="4627417"/>
          </a:xfrm>
        </p:spPr>
        <p:txBody>
          <a:bodyPr>
            <a:normAutofit/>
          </a:bodyPr>
          <a:lstStyle/>
          <a:p>
            <a:pPr marL="0" indent="0">
              <a:buNone/>
            </a:pPr>
            <a:r>
              <a:rPr lang="en-US" dirty="0" smtClean="0"/>
              <a:t>Date/location of origin</a:t>
            </a:r>
          </a:p>
          <a:p>
            <a:pPr marL="0" indent="0">
              <a:buNone/>
            </a:pPr>
            <a:r>
              <a:rPr lang="en-US" dirty="0" smtClean="0"/>
              <a:t>	Unknown     rural areas of Africa, south east </a:t>
            </a:r>
            <a:r>
              <a:rPr lang="en-US" dirty="0" err="1" smtClean="0"/>
              <a:t>asia</a:t>
            </a:r>
            <a:r>
              <a:rPr lang="en-US" dirty="0" smtClean="0"/>
              <a:t>, and amazon basin</a:t>
            </a:r>
          </a:p>
          <a:p>
            <a:pPr marL="0" indent="0">
              <a:buNone/>
            </a:pPr>
            <a:r>
              <a:rPr lang="en-US" dirty="0" smtClean="0"/>
              <a:t>Founder</a:t>
            </a:r>
          </a:p>
          <a:p>
            <a:pPr marL="0" indent="0">
              <a:buNone/>
            </a:pPr>
            <a:r>
              <a:rPr lang="en-US" dirty="0"/>
              <a:t>	</a:t>
            </a:r>
            <a:r>
              <a:rPr lang="en-US" dirty="0" smtClean="0"/>
              <a:t>none specific</a:t>
            </a:r>
          </a:p>
          <a:p>
            <a:pPr marL="0" indent="0">
              <a:buNone/>
            </a:pPr>
            <a:r>
              <a:rPr lang="en-US" dirty="0" smtClean="0"/>
              <a:t>Holy text</a:t>
            </a:r>
          </a:p>
          <a:p>
            <a:pPr marL="0" indent="0">
              <a:buNone/>
            </a:pPr>
            <a:r>
              <a:rPr lang="en-US" dirty="0"/>
              <a:t>	</a:t>
            </a:r>
            <a:r>
              <a:rPr lang="en-US" dirty="0" smtClean="0"/>
              <a:t>none, all stories shared orally </a:t>
            </a:r>
          </a:p>
          <a:p>
            <a:pPr marL="0" indent="0">
              <a:buNone/>
            </a:pPr>
            <a:r>
              <a:rPr lang="en-US" dirty="0" smtClean="0"/>
              <a:t>Place of worship</a:t>
            </a:r>
          </a:p>
          <a:p>
            <a:pPr marL="0" indent="0">
              <a:buNone/>
            </a:pPr>
            <a:r>
              <a:rPr lang="en-US" dirty="0"/>
              <a:t>	</a:t>
            </a:r>
            <a:r>
              <a:rPr lang="en-US" dirty="0" smtClean="0"/>
              <a:t>nature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588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20436" y="443346"/>
            <a:ext cx="10557164" cy="5347854"/>
          </a:xfrm>
        </p:spPr>
        <p:txBody>
          <a:bodyPr/>
          <a:lstStyle/>
          <a:p>
            <a:pPr marL="0" indent="0">
              <a:buNone/>
            </a:pPr>
            <a:r>
              <a:rPr lang="en-US" dirty="0" smtClean="0"/>
              <a:t>Overview of beliefs</a:t>
            </a:r>
          </a:p>
          <a:p>
            <a:pPr marL="0" indent="0">
              <a:buNone/>
            </a:pPr>
            <a:r>
              <a:rPr lang="en-US" dirty="0"/>
              <a:t>	Belief that objects, such as plants and stones, or natural events, like </a:t>
            </a:r>
            <a:r>
              <a:rPr lang="en-US" dirty="0" smtClean="0"/>
              <a:t>	thunderstorms </a:t>
            </a:r>
            <a:r>
              <a:rPr lang="en-US" dirty="0"/>
              <a:t>and earthquakes, have a discrete spirit and conscious life</a:t>
            </a:r>
            <a:r>
              <a:rPr lang="en-US" dirty="0" smtClean="0"/>
              <a:t>.</a:t>
            </a:r>
          </a:p>
          <a:p>
            <a:pPr marL="0" indent="0">
              <a:buNone/>
            </a:pPr>
            <a:r>
              <a:rPr lang="en-US" dirty="0" smtClean="0"/>
              <a:t>Holy Days</a:t>
            </a:r>
          </a:p>
          <a:p>
            <a:pPr marL="0" indent="0">
              <a:buNone/>
            </a:pPr>
            <a:r>
              <a:rPr lang="en-US" dirty="0"/>
              <a:t>	</a:t>
            </a:r>
            <a:r>
              <a:rPr lang="en-US" dirty="0" smtClean="0"/>
              <a:t>varies by location</a:t>
            </a:r>
          </a:p>
          <a:p>
            <a:pPr marL="0" indent="0">
              <a:buNone/>
            </a:pPr>
            <a:r>
              <a:rPr lang="en-US" dirty="0" smtClean="0"/>
              <a:t>Major practices</a:t>
            </a:r>
          </a:p>
          <a:p>
            <a:pPr marL="0" indent="0">
              <a:buNone/>
            </a:pPr>
            <a:r>
              <a:rPr lang="en-US" dirty="0"/>
              <a:t>	</a:t>
            </a:r>
            <a:r>
              <a:rPr lang="en-US" dirty="0" smtClean="0"/>
              <a:t>varies by location</a:t>
            </a:r>
          </a:p>
          <a:p>
            <a:pPr marL="0" indent="0">
              <a:buNone/>
            </a:pPr>
            <a:r>
              <a:rPr lang="en-US" dirty="0" smtClean="0"/>
              <a:t>Major sects</a:t>
            </a:r>
          </a:p>
          <a:p>
            <a:pPr marL="0" indent="0">
              <a:buNone/>
            </a:pPr>
            <a:r>
              <a:rPr lang="en-US" dirty="0"/>
              <a:t>	</a:t>
            </a:r>
            <a:r>
              <a:rPr lang="en-US" dirty="0" smtClean="0"/>
              <a:t>American Indian</a:t>
            </a:r>
          </a:p>
          <a:p>
            <a:pPr marL="0" indent="0">
              <a:buNone/>
            </a:pPr>
            <a:r>
              <a:rPr lang="en-US" dirty="0"/>
              <a:t>	</a:t>
            </a:r>
            <a:r>
              <a:rPr lang="en-US" dirty="0" smtClean="0"/>
              <a:t>voodoo</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7179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2209800" y="381000"/>
            <a:ext cx="7772400" cy="1143000"/>
          </a:xfrm>
        </p:spPr>
        <p:txBody>
          <a:bodyPr/>
          <a:lstStyle/>
          <a:p>
            <a:pPr eaLnBrk="1" hangingPunct="1"/>
            <a:r>
              <a:rPr lang="en-US" smtClean="0"/>
              <a:t>Where Are Religions Distributed?</a:t>
            </a:r>
          </a:p>
        </p:txBody>
      </p:sp>
      <p:sp>
        <p:nvSpPr>
          <p:cNvPr id="9219" name="Content Placeholder 2"/>
          <p:cNvSpPr>
            <a:spLocks noGrp="1"/>
          </p:cNvSpPr>
          <p:nvPr>
            <p:ph idx="4294967295"/>
          </p:nvPr>
        </p:nvSpPr>
        <p:spPr>
          <a:xfrm>
            <a:off x="2209800" y="1524000"/>
            <a:ext cx="7772400" cy="4114800"/>
          </a:xfrm>
        </p:spPr>
        <p:txBody>
          <a:bodyPr>
            <a:normAutofit fontScale="92500" lnSpcReduction="10000"/>
          </a:bodyPr>
          <a:lstStyle/>
          <a:p>
            <a:r>
              <a:rPr lang="en-US" dirty="0"/>
              <a:t>Ethnic religions</a:t>
            </a:r>
          </a:p>
          <a:p>
            <a:pPr lvl="1"/>
            <a:r>
              <a:rPr lang="en-US" dirty="0"/>
              <a:t>Appeal to a smaller group of people living in one </a:t>
            </a:r>
            <a:r>
              <a:rPr lang="en-US" dirty="0" smtClean="0"/>
              <a:t>place</a:t>
            </a:r>
          </a:p>
          <a:p>
            <a:r>
              <a:rPr lang="en-US" dirty="0"/>
              <a:t>Origin of religions</a:t>
            </a:r>
          </a:p>
          <a:p>
            <a:pPr lvl="1"/>
            <a:r>
              <a:rPr lang="en-US" dirty="0"/>
              <a:t>Ethnic: unclear or unknown origins, not tied to a specific founder</a:t>
            </a:r>
          </a:p>
          <a:p>
            <a:pPr marL="0" indent="0" eaLnBrk="1" hangingPunct="1">
              <a:buNone/>
            </a:pPr>
            <a:endParaRPr lang="en-US" dirty="0"/>
          </a:p>
          <a:p>
            <a:pPr eaLnBrk="1" hangingPunct="1"/>
            <a:r>
              <a:rPr lang="en-US" dirty="0" smtClean="0"/>
              <a:t>Ethnic religions</a:t>
            </a:r>
          </a:p>
          <a:p>
            <a:pPr lvl="1" eaLnBrk="1" hangingPunct="1"/>
            <a:r>
              <a:rPr lang="en-US" dirty="0" smtClean="0"/>
              <a:t>Hinduism</a:t>
            </a:r>
          </a:p>
          <a:p>
            <a:pPr lvl="2" eaLnBrk="1" hangingPunct="1"/>
            <a:r>
              <a:rPr lang="en-US" dirty="0" smtClean="0"/>
              <a:t>The third-largest religion in the world (900 million adherents)</a:t>
            </a:r>
          </a:p>
          <a:p>
            <a:pPr lvl="2" eaLnBrk="1" hangingPunct="1"/>
            <a:r>
              <a:rPr lang="en-US" dirty="0" smtClean="0"/>
              <a:t>97 percent of Hindus are found in India</a:t>
            </a:r>
          </a:p>
          <a:p>
            <a:pPr lvl="2" eaLnBrk="1" hangingPunct="1"/>
            <a:r>
              <a:rPr lang="en-US" dirty="0" smtClean="0"/>
              <a:t>Many paths to spirituality</a:t>
            </a:r>
          </a:p>
        </p:txBody>
      </p:sp>
    </p:spTree>
    <p:extLst>
      <p:ext uri="{BB962C8B-B14F-4D97-AF65-F5344CB8AC3E}">
        <p14:creationId xmlns:p14="http://schemas.microsoft.com/office/powerpoint/2010/main" val="278063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209800" y="381000"/>
            <a:ext cx="7772400" cy="1143000"/>
          </a:xfrm>
        </p:spPr>
        <p:txBody>
          <a:bodyPr/>
          <a:lstStyle/>
          <a:p>
            <a:pPr eaLnBrk="1" hangingPunct="1"/>
            <a:r>
              <a:rPr lang="en-US" smtClean="0"/>
              <a:t>Where Are Religions Distributed?</a:t>
            </a:r>
          </a:p>
        </p:txBody>
      </p:sp>
      <p:sp>
        <p:nvSpPr>
          <p:cNvPr id="10243" name="Content Placeholder 2"/>
          <p:cNvSpPr>
            <a:spLocks noGrp="1"/>
          </p:cNvSpPr>
          <p:nvPr>
            <p:ph idx="4294967295"/>
          </p:nvPr>
        </p:nvSpPr>
        <p:spPr>
          <a:xfrm>
            <a:off x="2209800" y="1524000"/>
            <a:ext cx="7772400" cy="4114800"/>
          </a:xfrm>
        </p:spPr>
        <p:txBody>
          <a:bodyPr/>
          <a:lstStyle/>
          <a:p>
            <a:pPr eaLnBrk="1" hangingPunct="1"/>
            <a:r>
              <a:rPr lang="en-US" smtClean="0"/>
              <a:t>Ethnic religions</a:t>
            </a:r>
          </a:p>
          <a:p>
            <a:pPr lvl="1" eaLnBrk="1" hangingPunct="1"/>
            <a:r>
              <a:rPr lang="en-US" smtClean="0"/>
              <a:t>Other ethnic religions</a:t>
            </a:r>
          </a:p>
          <a:p>
            <a:pPr lvl="2" eaLnBrk="1" hangingPunct="1"/>
            <a:r>
              <a:rPr lang="en-US" smtClean="0"/>
              <a:t>Confucianism (China) </a:t>
            </a:r>
          </a:p>
          <a:p>
            <a:pPr lvl="2" eaLnBrk="1" hangingPunct="1"/>
            <a:r>
              <a:rPr lang="en-US" smtClean="0"/>
              <a:t>Daoism (China)</a:t>
            </a:r>
          </a:p>
          <a:p>
            <a:pPr lvl="2" eaLnBrk="1" hangingPunct="1"/>
            <a:r>
              <a:rPr lang="en-US" smtClean="0"/>
              <a:t>Shinto (Japan)</a:t>
            </a:r>
          </a:p>
          <a:p>
            <a:pPr lvl="2" eaLnBrk="1" hangingPunct="1"/>
            <a:r>
              <a:rPr lang="en-US" smtClean="0"/>
              <a:t>Judaism (today: the United States, Israel)</a:t>
            </a:r>
          </a:p>
          <a:p>
            <a:pPr lvl="3" eaLnBrk="1" hangingPunct="1"/>
            <a:r>
              <a:rPr lang="en-US" smtClean="0"/>
              <a:t>The first monotheistic religion</a:t>
            </a:r>
          </a:p>
          <a:p>
            <a:pPr lvl="2" eaLnBrk="1" hangingPunct="1"/>
            <a:r>
              <a:rPr lang="en-US" smtClean="0"/>
              <a:t>Ethnic African religions</a:t>
            </a:r>
          </a:p>
          <a:p>
            <a:pPr lvl="3" eaLnBrk="1" hangingPunct="1"/>
            <a:r>
              <a:rPr lang="en-US" smtClean="0"/>
              <a:t>Animism</a:t>
            </a:r>
          </a:p>
          <a:p>
            <a:pPr lvl="2" eaLnBrk="1" hangingPunct="1"/>
            <a:endParaRPr lang="en-US" smtClean="0"/>
          </a:p>
        </p:txBody>
      </p:sp>
    </p:spTree>
    <p:extLst>
      <p:ext uri="{BB962C8B-B14F-4D97-AF65-F5344CB8AC3E}">
        <p14:creationId xmlns:p14="http://schemas.microsoft.com/office/powerpoint/2010/main" val="1466435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209800" y="381000"/>
            <a:ext cx="7772400" cy="1143000"/>
          </a:xfrm>
          <a:prstGeom prst="rect">
            <a:avLst/>
          </a:prstGeom>
          <a:noFill/>
          <a:ln w="9525">
            <a:noFill/>
            <a:miter lim="800000"/>
            <a:headEnd/>
            <a:tailEnd/>
          </a:ln>
          <a:effectLst/>
        </p:spPr>
        <p:txBody>
          <a:bodyPr anchor="ctr"/>
          <a:lstStyle/>
          <a:p>
            <a:pPr algn="ctr">
              <a:defRPr/>
            </a:pPr>
            <a:r>
              <a:rPr lang="en-US" sz="4000" kern="0" dirty="0">
                <a:solidFill>
                  <a:srgbClr val="FFFF00"/>
                </a:solidFill>
                <a:latin typeface="+mj-lt"/>
                <a:ea typeface="+mj-ea"/>
                <a:cs typeface="+mj-cs"/>
              </a:rPr>
              <a:t>Ethnic Religions</a:t>
            </a:r>
          </a:p>
        </p:txBody>
      </p:sp>
      <p:pic>
        <p:nvPicPr>
          <p:cNvPr id="11267" name="Picture 3" descr="TCL_10e_Figure_06_04_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828800"/>
            <a:ext cx="2670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TCL_10e_Figure_06_05_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28800"/>
            <a:ext cx="5264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p:cNvSpPr txBox="1">
            <a:spLocks noChangeArrowheads="1"/>
          </p:cNvSpPr>
          <p:nvPr/>
        </p:nvSpPr>
        <p:spPr bwMode="auto">
          <a:xfrm>
            <a:off x="2286000" y="609600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sz="1800">
                <a:solidFill>
                  <a:schemeClr val="bg1"/>
                </a:solidFill>
              </a:rPr>
              <a:t>Figure 6-4</a:t>
            </a:r>
          </a:p>
        </p:txBody>
      </p:sp>
      <p:sp>
        <p:nvSpPr>
          <p:cNvPr id="11270" name="TextBox 6"/>
          <p:cNvSpPr txBox="1">
            <a:spLocks noChangeArrowheads="1"/>
          </p:cNvSpPr>
          <p:nvPr/>
        </p:nvSpPr>
        <p:spPr bwMode="auto">
          <a:xfrm>
            <a:off x="5257800" y="5715001"/>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sz="1800">
                <a:solidFill>
                  <a:schemeClr val="bg1"/>
                </a:solidFill>
              </a:rPr>
              <a:t>Figure 6-5</a:t>
            </a:r>
          </a:p>
        </p:txBody>
      </p:sp>
      <p:sp>
        <p:nvSpPr>
          <p:cNvPr id="11271" name="TextBox 7"/>
          <p:cNvSpPr txBox="1">
            <a:spLocks noChangeArrowheads="1"/>
          </p:cNvSpPr>
          <p:nvPr/>
        </p:nvSpPr>
        <p:spPr bwMode="auto">
          <a:xfrm>
            <a:off x="2286000" y="1295401"/>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sz="2800">
                <a:solidFill>
                  <a:schemeClr val="bg1"/>
                </a:solidFill>
              </a:rPr>
              <a:t>Buddhism</a:t>
            </a:r>
          </a:p>
        </p:txBody>
      </p:sp>
      <p:sp>
        <p:nvSpPr>
          <p:cNvPr id="11272" name="TextBox 8"/>
          <p:cNvSpPr txBox="1">
            <a:spLocks noChangeArrowheads="1"/>
          </p:cNvSpPr>
          <p:nvPr/>
        </p:nvSpPr>
        <p:spPr bwMode="auto">
          <a:xfrm>
            <a:off x="5181600" y="1295401"/>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sz="2800">
                <a:solidFill>
                  <a:schemeClr val="bg1"/>
                </a:solidFill>
              </a:rPr>
              <a:t>Hinduism</a:t>
            </a:r>
          </a:p>
        </p:txBody>
      </p:sp>
    </p:spTree>
    <p:extLst>
      <p:ext uri="{BB962C8B-B14F-4D97-AF65-F5344CB8AC3E}">
        <p14:creationId xmlns:p14="http://schemas.microsoft.com/office/powerpoint/2010/main" val="1739984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905000" y="152400"/>
            <a:ext cx="8382000" cy="1143000"/>
          </a:xfrm>
        </p:spPr>
        <p:txBody>
          <a:bodyPr/>
          <a:lstStyle/>
          <a:p>
            <a:pPr eaLnBrk="1" hangingPunct="1"/>
            <a:r>
              <a:rPr lang="en-US"/>
              <a:t>Why Do Religions Have Different Distributions?</a:t>
            </a:r>
            <a:endParaRPr lang="en-US" sz="3200"/>
          </a:p>
        </p:txBody>
      </p:sp>
      <p:sp>
        <p:nvSpPr>
          <p:cNvPr id="17411" name="Content Placeholder 2"/>
          <p:cNvSpPr>
            <a:spLocks noGrp="1"/>
          </p:cNvSpPr>
          <p:nvPr>
            <p:ph idx="4294967295"/>
          </p:nvPr>
        </p:nvSpPr>
        <p:spPr>
          <a:xfrm>
            <a:off x="221673" y="1136073"/>
            <a:ext cx="10210799" cy="5583381"/>
          </a:xfrm>
        </p:spPr>
        <p:txBody>
          <a:bodyPr>
            <a:normAutofit lnSpcReduction="10000"/>
          </a:bodyPr>
          <a:lstStyle/>
          <a:p>
            <a:pPr eaLnBrk="1" hangingPunct="1"/>
            <a:r>
              <a:rPr lang="en-US" dirty="0" smtClean="0"/>
              <a:t>Limited diffusion of ethnic religions</a:t>
            </a:r>
          </a:p>
          <a:p>
            <a:pPr lvl="1" eaLnBrk="1" hangingPunct="1"/>
            <a:r>
              <a:rPr lang="en-US" dirty="0" smtClean="0"/>
              <a:t>Universal religions usually compete with ethnic religions</a:t>
            </a:r>
          </a:p>
          <a:p>
            <a:pPr lvl="1" eaLnBrk="1" hangingPunct="1"/>
            <a:r>
              <a:rPr lang="en-US" dirty="0" smtClean="0"/>
              <a:t>Examples of mingling:</a:t>
            </a:r>
          </a:p>
          <a:p>
            <a:pPr lvl="2" eaLnBrk="1" hangingPunct="1"/>
            <a:r>
              <a:rPr lang="en-US" dirty="0" smtClean="0"/>
              <a:t>Christianity with African ethnic religions</a:t>
            </a:r>
          </a:p>
          <a:p>
            <a:pPr lvl="2" eaLnBrk="1" hangingPunct="1"/>
            <a:r>
              <a:rPr lang="en-US" dirty="0" smtClean="0"/>
              <a:t>Buddhism with Confucianism in China and with Shinto in Japan</a:t>
            </a:r>
          </a:p>
          <a:p>
            <a:pPr lvl="1" eaLnBrk="1" hangingPunct="1"/>
            <a:r>
              <a:rPr lang="en-US" dirty="0" smtClean="0"/>
              <a:t>Ethnic religions can diffuse with migration</a:t>
            </a:r>
          </a:p>
          <a:p>
            <a:pPr lvl="1" eaLnBrk="1" hangingPunct="1"/>
            <a:r>
              <a:rPr lang="en-US" dirty="0" smtClean="0"/>
              <a:t>Judaism = exception</a:t>
            </a:r>
          </a:p>
          <a:p>
            <a:pPr marL="457200" lvl="1" indent="0" eaLnBrk="1" hangingPunct="1">
              <a:buNone/>
            </a:pPr>
            <a:r>
              <a:rPr lang="en-US" dirty="0" smtClean="0"/>
              <a:t>Holy places</a:t>
            </a:r>
            <a:endParaRPr lang="en-US" dirty="0"/>
          </a:p>
          <a:p>
            <a:pPr lvl="1"/>
            <a:r>
              <a:rPr lang="en-US" dirty="0"/>
              <a:t>In ethnic religions</a:t>
            </a:r>
          </a:p>
          <a:p>
            <a:pPr lvl="2"/>
            <a:r>
              <a:rPr lang="en-US" dirty="0"/>
              <a:t>Holy places in Hinduism = closely tied to the physical geography of India</a:t>
            </a:r>
          </a:p>
          <a:p>
            <a:pPr lvl="2"/>
            <a:r>
              <a:rPr lang="en-US" dirty="0"/>
              <a:t>Cosmogony in ethnic </a:t>
            </a:r>
            <a:r>
              <a:rPr lang="en-US" dirty="0" smtClean="0"/>
              <a:t>religions</a:t>
            </a:r>
          </a:p>
          <a:p>
            <a:r>
              <a:rPr lang="en-US" dirty="0"/>
              <a:t>The calendar </a:t>
            </a:r>
          </a:p>
          <a:p>
            <a:pPr lvl="1"/>
            <a:r>
              <a:rPr lang="en-US" dirty="0"/>
              <a:t>In ethnic religions = celebration of the seasons</a:t>
            </a:r>
          </a:p>
          <a:p>
            <a:pPr lvl="2"/>
            <a:r>
              <a:rPr lang="en-US" dirty="0"/>
              <a:t>The Jewish calendar</a:t>
            </a:r>
          </a:p>
          <a:p>
            <a:pPr lvl="2"/>
            <a:r>
              <a:rPr lang="en-US" dirty="0"/>
              <a:t>The solstice </a:t>
            </a:r>
          </a:p>
          <a:p>
            <a:pPr lvl="2"/>
            <a:endParaRPr lang="en-US" dirty="0"/>
          </a:p>
          <a:p>
            <a:pPr lvl="1" eaLnBrk="1" hangingPunct="1"/>
            <a:endParaRPr lang="en-US" dirty="0" smtClean="0"/>
          </a:p>
        </p:txBody>
      </p:sp>
    </p:spTree>
    <p:extLst>
      <p:ext uri="{BB962C8B-B14F-4D97-AF65-F5344CB8AC3E}">
        <p14:creationId xmlns:p14="http://schemas.microsoft.com/office/powerpoint/2010/main" val="946734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lstStyle/>
          <a:p>
            <a:r>
              <a:rPr lang="en-US" b="1">
                <a:solidFill>
                  <a:srgbClr val="009900"/>
                </a:solidFill>
                <a:latin typeface="Algerian" panose="04020705040A02060702" pitchFamily="82" charset="0"/>
              </a:rPr>
              <a:t>Judaism</a:t>
            </a:r>
            <a:r>
              <a:rPr lang="en-US" b="1">
                <a:solidFill>
                  <a:srgbClr val="FF0000"/>
                </a:solidFill>
                <a:latin typeface="Algerian" panose="04020705040A02060702" pitchFamily="82" charset="0"/>
              </a:rPr>
              <a:t> </a:t>
            </a:r>
          </a:p>
        </p:txBody>
      </p:sp>
      <p:sp>
        <p:nvSpPr>
          <p:cNvPr id="8196" name="Rectangle 4"/>
          <p:cNvSpPr>
            <a:spLocks noGrp="1" noChangeArrowheads="1"/>
          </p:cNvSpPr>
          <p:nvPr>
            <p:ph type="body" idx="4294967295"/>
          </p:nvPr>
        </p:nvSpPr>
        <p:spPr>
          <a:xfrm>
            <a:off x="1981200" y="1600201"/>
            <a:ext cx="8229600" cy="4525963"/>
          </a:xfrm>
          <a:prstGeom prst="rect">
            <a:avLst/>
          </a:prstGeom>
        </p:spPr>
        <p:txBody>
          <a:bodyPr/>
          <a:lstStyle/>
          <a:p>
            <a:pPr>
              <a:lnSpc>
                <a:spcPct val="90000"/>
              </a:lnSpc>
            </a:pPr>
            <a:r>
              <a:rPr lang="en-US" dirty="0"/>
              <a:t>Date/location of origin: </a:t>
            </a:r>
          </a:p>
          <a:p>
            <a:pPr lvl="1">
              <a:lnSpc>
                <a:spcPct val="90000"/>
              </a:lnSpc>
            </a:pPr>
            <a:r>
              <a:rPr lang="en-US" sz="2000" dirty="0"/>
              <a:t>around 2000 BCE /Fertile Crescent region of the Middle East</a:t>
            </a:r>
          </a:p>
          <a:p>
            <a:pPr>
              <a:lnSpc>
                <a:spcPct val="90000"/>
              </a:lnSpc>
            </a:pPr>
            <a:r>
              <a:rPr lang="en-US" dirty="0"/>
              <a:t>Founder: </a:t>
            </a:r>
          </a:p>
          <a:p>
            <a:pPr lvl="1">
              <a:lnSpc>
                <a:spcPct val="90000"/>
              </a:lnSpc>
            </a:pPr>
            <a:r>
              <a:rPr lang="en-US" sz="2000" dirty="0"/>
              <a:t>Abraham </a:t>
            </a:r>
          </a:p>
          <a:p>
            <a:pPr>
              <a:lnSpc>
                <a:spcPct val="90000"/>
              </a:lnSpc>
            </a:pPr>
            <a:r>
              <a:rPr lang="en-US" dirty="0"/>
              <a:t>Overview of beliefs: </a:t>
            </a:r>
          </a:p>
          <a:p>
            <a:pPr lvl="1">
              <a:lnSpc>
                <a:spcPct val="90000"/>
              </a:lnSpc>
            </a:pPr>
            <a:r>
              <a:rPr lang="en-US" sz="2000" dirty="0"/>
              <a:t>Obey God's commandments</a:t>
            </a:r>
          </a:p>
          <a:p>
            <a:pPr lvl="1">
              <a:lnSpc>
                <a:spcPct val="90000"/>
              </a:lnSpc>
            </a:pPr>
            <a:r>
              <a:rPr lang="en-US" sz="2000" dirty="0"/>
              <a:t>Live ethically</a:t>
            </a:r>
          </a:p>
          <a:p>
            <a:pPr lvl="1">
              <a:lnSpc>
                <a:spcPct val="90000"/>
              </a:lnSpc>
            </a:pPr>
            <a:r>
              <a:rPr lang="en-US" sz="2000" dirty="0"/>
              <a:t>Focus is more on this life than the next </a:t>
            </a:r>
            <a:endParaRPr lang="en-US" sz="2000" dirty="0" smtClean="0"/>
          </a:p>
          <a:p>
            <a:r>
              <a:rPr lang="en-US" dirty="0"/>
              <a:t>Important days: </a:t>
            </a:r>
          </a:p>
          <a:p>
            <a:pPr lvl="1"/>
            <a:r>
              <a:rPr lang="en-US" sz="2000" dirty="0"/>
              <a:t>Rosh Hashanah: Jewish New Year </a:t>
            </a:r>
          </a:p>
          <a:p>
            <a:pPr lvl="1"/>
            <a:r>
              <a:rPr lang="en-US" sz="2000" dirty="0"/>
              <a:t>Yom Kippur: Day of Atonement </a:t>
            </a:r>
          </a:p>
          <a:p>
            <a:pPr lvl="1"/>
            <a:r>
              <a:rPr lang="en-US" sz="2000" dirty="0"/>
              <a:t>Hanukkah</a:t>
            </a:r>
          </a:p>
          <a:p>
            <a:pPr lvl="1"/>
            <a:r>
              <a:rPr lang="en-US" sz="2000" dirty="0"/>
              <a:t>Passover </a:t>
            </a:r>
          </a:p>
          <a:p>
            <a:pPr lvl="1">
              <a:lnSpc>
                <a:spcPct val="90000"/>
              </a:lnSpc>
            </a:pPr>
            <a:endParaRPr lang="en-US" sz="2000" dirty="0"/>
          </a:p>
          <a:p>
            <a:pPr lvl="1">
              <a:lnSpc>
                <a:spcPct val="90000"/>
              </a:lnSpc>
            </a:pPr>
            <a:endParaRPr lang="en-US" sz="2000" dirty="0"/>
          </a:p>
          <a:p>
            <a:pPr>
              <a:lnSpc>
                <a:spcPct val="90000"/>
              </a:lnSpc>
            </a:pPr>
            <a:endParaRPr lang="en-US" dirty="0"/>
          </a:p>
          <a:p>
            <a:pPr>
              <a:lnSpc>
                <a:spcPct val="90000"/>
              </a:lnSpc>
            </a:pPr>
            <a:endParaRPr lang="en-US" dirty="0"/>
          </a:p>
          <a:p>
            <a:pPr>
              <a:lnSpc>
                <a:spcPct val="90000"/>
              </a:lnSpc>
            </a:pPr>
            <a:endParaRPr lang="en-US" dirty="0"/>
          </a:p>
        </p:txBody>
      </p:sp>
      <p:pic>
        <p:nvPicPr>
          <p:cNvPr id="8197" name="Picture 5" descr="14229_7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8600"/>
            <a:ext cx="102393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14229_72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04800"/>
            <a:ext cx="1023938"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5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595745" y="124691"/>
            <a:ext cx="9615055" cy="6001473"/>
          </a:xfrm>
          <a:prstGeom prst="rect">
            <a:avLst/>
          </a:prstGeom>
        </p:spPr>
        <p:txBody>
          <a:bodyPr/>
          <a:lstStyle/>
          <a:p>
            <a:r>
              <a:rPr lang="en-US" dirty="0" smtClean="0"/>
              <a:t>Place </a:t>
            </a:r>
            <a:r>
              <a:rPr lang="en-US" dirty="0"/>
              <a:t>of worship/Spiritual leader: </a:t>
            </a:r>
          </a:p>
          <a:p>
            <a:pPr lvl="1"/>
            <a:r>
              <a:rPr lang="en-US" sz="2000" dirty="0"/>
              <a:t>Synagogue/Rabbi </a:t>
            </a:r>
          </a:p>
          <a:p>
            <a:r>
              <a:rPr lang="en-US" dirty="0"/>
              <a:t>Name for God: </a:t>
            </a:r>
          </a:p>
          <a:p>
            <a:pPr lvl="1"/>
            <a:r>
              <a:rPr lang="en-US" sz="2000" dirty="0" err="1" smtClean="0"/>
              <a:t>Adonai</a:t>
            </a:r>
            <a:endParaRPr lang="en-US" sz="2000" dirty="0" smtClean="0"/>
          </a:p>
          <a:p>
            <a:pPr>
              <a:lnSpc>
                <a:spcPct val="90000"/>
              </a:lnSpc>
            </a:pPr>
            <a:r>
              <a:rPr lang="en-US" dirty="0"/>
              <a:t>Holy book: </a:t>
            </a:r>
          </a:p>
          <a:p>
            <a:pPr lvl="1">
              <a:lnSpc>
                <a:spcPct val="90000"/>
              </a:lnSpc>
            </a:pPr>
            <a:r>
              <a:rPr lang="en-US" sz="2000" dirty="0"/>
              <a:t>Torah </a:t>
            </a:r>
          </a:p>
          <a:p>
            <a:pPr>
              <a:lnSpc>
                <a:spcPct val="90000"/>
              </a:lnSpc>
            </a:pPr>
            <a:r>
              <a:rPr lang="en-US" dirty="0"/>
              <a:t>Practices: </a:t>
            </a:r>
          </a:p>
          <a:p>
            <a:pPr lvl="1">
              <a:lnSpc>
                <a:spcPct val="90000"/>
              </a:lnSpc>
            </a:pPr>
            <a:r>
              <a:rPr lang="en-US" sz="2000" dirty="0"/>
              <a:t>Sabbath-Friday evening to Saturday evening Jews rest and pray.  </a:t>
            </a:r>
          </a:p>
          <a:p>
            <a:pPr lvl="1">
              <a:lnSpc>
                <a:spcPct val="90000"/>
              </a:lnSpc>
            </a:pPr>
            <a:r>
              <a:rPr lang="en-US" sz="2000" dirty="0"/>
              <a:t>Jews fast during Yom Kippur.  </a:t>
            </a:r>
          </a:p>
          <a:p>
            <a:pPr lvl="1">
              <a:lnSpc>
                <a:spcPct val="90000"/>
              </a:lnSpc>
            </a:pPr>
            <a:r>
              <a:rPr lang="en-US" sz="2000" dirty="0"/>
              <a:t>Jews follow kosher-rules about what Jews can and can’t eat.</a:t>
            </a:r>
          </a:p>
          <a:p>
            <a:pPr>
              <a:lnSpc>
                <a:spcPct val="90000"/>
              </a:lnSpc>
            </a:pPr>
            <a:r>
              <a:rPr lang="en-US" dirty="0"/>
              <a:t>Major Sects: </a:t>
            </a:r>
          </a:p>
          <a:p>
            <a:pPr lvl="1">
              <a:lnSpc>
                <a:spcPct val="90000"/>
              </a:lnSpc>
            </a:pPr>
            <a:r>
              <a:rPr lang="en-US" sz="2000" dirty="0"/>
              <a:t>Orthodox-strict following of Jewish laws and practices</a:t>
            </a:r>
          </a:p>
          <a:p>
            <a:pPr lvl="1">
              <a:lnSpc>
                <a:spcPct val="90000"/>
              </a:lnSpc>
            </a:pPr>
            <a:r>
              <a:rPr lang="en-US" sz="2000" dirty="0"/>
              <a:t>Conservative-follows most Jewish laws and practices</a:t>
            </a:r>
          </a:p>
          <a:p>
            <a:pPr lvl="1">
              <a:lnSpc>
                <a:spcPct val="90000"/>
              </a:lnSpc>
            </a:pPr>
            <a:r>
              <a:rPr lang="en-US" sz="2000" dirty="0"/>
              <a:t>Reformed-follows only most important Jewish laws and practices</a:t>
            </a:r>
          </a:p>
          <a:p>
            <a:pPr>
              <a:lnSpc>
                <a:spcPct val="90000"/>
              </a:lnSpc>
            </a:pPr>
            <a:endParaRPr lang="en-US" dirty="0"/>
          </a:p>
          <a:p>
            <a:pPr lvl="1"/>
            <a:endParaRPr lang="en-US" sz="2000" dirty="0"/>
          </a:p>
        </p:txBody>
      </p:sp>
    </p:spTree>
    <p:extLst>
      <p:ext uri="{BB962C8B-B14F-4D97-AF65-F5344CB8AC3E}">
        <p14:creationId xmlns:p14="http://schemas.microsoft.com/office/powerpoint/2010/main" val="307287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p:txBody>
          <a:bodyPr/>
          <a:lstStyle/>
          <a:p>
            <a:r>
              <a:rPr lang="en-US" b="1">
                <a:solidFill>
                  <a:srgbClr val="FF0000"/>
                </a:solidFill>
                <a:latin typeface="Algerian" panose="04020705040A02060702" pitchFamily="82" charset="0"/>
              </a:rPr>
              <a:t>Hinduism</a:t>
            </a:r>
            <a:r>
              <a:rPr lang="en-US" b="1">
                <a:latin typeface="Algerian" panose="04020705040A02060702" pitchFamily="82" charset="0"/>
              </a:rPr>
              <a:t> </a:t>
            </a:r>
          </a:p>
        </p:txBody>
      </p:sp>
      <p:sp>
        <p:nvSpPr>
          <p:cNvPr id="32772" name="Rectangle 4"/>
          <p:cNvSpPr>
            <a:spLocks noGrp="1" noChangeArrowheads="1"/>
          </p:cNvSpPr>
          <p:nvPr>
            <p:ph type="body" idx="4294967295"/>
          </p:nvPr>
        </p:nvSpPr>
        <p:spPr>
          <a:xfrm>
            <a:off x="1981200" y="1600200"/>
            <a:ext cx="8229600" cy="4953000"/>
          </a:xfrm>
          <a:prstGeom prst="rect">
            <a:avLst/>
          </a:prstGeom>
        </p:spPr>
        <p:txBody>
          <a:bodyPr/>
          <a:lstStyle/>
          <a:p>
            <a:pPr>
              <a:lnSpc>
                <a:spcPct val="90000"/>
              </a:lnSpc>
            </a:pPr>
            <a:r>
              <a:rPr lang="en-US" dirty="0"/>
              <a:t>Date/location of origin</a:t>
            </a:r>
          </a:p>
          <a:p>
            <a:pPr lvl="1">
              <a:lnSpc>
                <a:spcPct val="90000"/>
              </a:lnSpc>
            </a:pPr>
            <a:r>
              <a:rPr lang="en-US" sz="2000" dirty="0"/>
              <a:t>Earliest forms date to 1500 BC or earlier </a:t>
            </a:r>
          </a:p>
          <a:p>
            <a:pPr>
              <a:lnSpc>
                <a:spcPct val="90000"/>
              </a:lnSpc>
            </a:pPr>
            <a:r>
              <a:rPr lang="en-US" dirty="0"/>
              <a:t>Founder </a:t>
            </a:r>
          </a:p>
          <a:p>
            <a:pPr lvl="1">
              <a:lnSpc>
                <a:spcPct val="90000"/>
              </a:lnSpc>
            </a:pPr>
            <a:r>
              <a:rPr lang="en-US" sz="2000" dirty="0"/>
              <a:t>None, collection of beliefs that developed over time</a:t>
            </a:r>
          </a:p>
          <a:p>
            <a:pPr>
              <a:lnSpc>
                <a:spcPct val="90000"/>
              </a:lnSpc>
            </a:pPr>
            <a:r>
              <a:rPr lang="en-US" dirty="0"/>
              <a:t>Overview of beliefs</a:t>
            </a:r>
          </a:p>
          <a:p>
            <a:pPr lvl="1">
              <a:lnSpc>
                <a:spcPct val="90000"/>
              </a:lnSpc>
            </a:pPr>
            <a:r>
              <a:rPr lang="en-US" sz="2000" dirty="0"/>
              <a:t>Humans are in bondage to ignorance and illusion, but are able to escape. </a:t>
            </a:r>
          </a:p>
          <a:p>
            <a:pPr lvl="1">
              <a:lnSpc>
                <a:spcPct val="90000"/>
              </a:lnSpc>
            </a:pPr>
            <a:r>
              <a:rPr lang="en-US" sz="2000" dirty="0"/>
              <a:t>Purpose is to gain release from rebirth, or at least a better rebirth. </a:t>
            </a:r>
            <a:endParaRPr lang="en-US" sz="2000" dirty="0" smtClean="0"/>
          </a:p>
          <a:p>
            <a:pPr>
              <a:lnSpc>
                <a:spcPct val="90000"/>
              </a:lnSpc>
            </a:pPr>
            <a:r>
              <a:rPr lang="en-US" dirty="0"/>
              <a:t>Important days: </a:t>
            </a:r>
          </a:p>
          <a:p>
            <a:pPr lvl="1">
              <a:lnSpc>
                <a:spcPct val="90000"/>
              </a:lnSpc>
            </a:pPr>
            <a:r>
              <a:rPr lang="en-US" sz="2000" dirty="0" err="1"/>
              <a:t>Mahashivarati</a:t>
            </a:r>
            <a:r>
              <a:rPr lang="en-US" sz="2000" dirty="0"/>
              <a:t> (mid-February) - Great Festival of Shiva</a:t>
            </a:r>
          </a:p>
          <a:p>
            <a:pPr lvl="1">
              <a:lnSpc>
                <a:spcPct val="90000"/>
              </a:lnSpc>
            </a:pPr>
            <a:r>
              <a:rPr lang="en-US" sz="2000" dirty="0" err="1"/>
              <a:t>Holi</a:t>
            </a:r>
            <a:r>
              <a:rPr lang="en-US" sz="2000" dirty="0"/>
              <a:t> (Spring) - It celebrates spring &amp; various events in Hindu mythology </a:t>
            </a:r>
          </a:p>
          <a:p>
            <a:pPr lvl="1">
              <a:lnSpc>
                <a:spcPct val="90000"/>
              </a:lnSpc>
            </a:pPr>
            <a:endParaRPr lang="en-US" sz="2000" dirty="0"/>
          </a:p>
        </p:txBody>
      </p:sp>
      <p:pic>
        <p:nvPicPr>
          <p:cNvPr id="32773" name="Picture 5" descr="aum-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
            <a:ext cx="1371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aum-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4800"/>
            <a:ext cx="13716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49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a:xfrm>
            <a:off x="304800" y="415636"/>
            <a:ext cx="9906000" cy="6061364"/>
          </a:xfrm>
          <a:prstGeom prst="rect">
            <a:avLst/>
          </a:prstGeom>
        </p:spPr>
        <p:txBody>
          <a:bodyPr/>
          <a:lstStyle/>
          <a:p>
            <a:pPr>
              <a:lnSpc>
                <a:spcPct val="90000"/>
              </a:lnSpc>
            </a:pPr>
            <a:r>
              <a:rPr lang="en-US" dirty="0" smtClean="0"/>
              <a:t>Place </a:t>
            </a:r>
            <a:r>
              <a:rPr lang="en-US" dirty="0"/>
              <a:t>of worship/spiritual leader: </a:t>
            </a:r>
          </a:p>
          <a:p>
            <a:pPr lvl="1">
              <a:lnSpc>
                <a:spcPct val="90000"/>
              </a:lnSpc>
            </a:pPr>
            <a:r>
              <a:rPr lang="en-US" sz="2000" dirty="0"/>
              <a:t>Temple or home shrine </a:t>
            </a:r>
          </a:p>
          <a:p>
            <a:pPr lvl="1">
              <a:lnSpc>
                <a:spcPct val="90000"/>
              </a:lnSpc>
            </a:pPr>
            <a:r>
              <a:rPr lang="en-US" sz="2000" dirty="0"/>
              <a:t>Guru or sage</a:t>
            </a:r>
          </a:p>
          <a:p>
            <a:pPr>
              <a:lnSpc>
                <a:spcPct val="90000"/>
              </a:lnSpc>
            </a:pPr>
            <a:r>
              <a:rPr lang="en-US" dirty="0"/>
              <a:t>Name for God(s):</a:t>
            </a:r>
          </a:p>
          <a:p>
            <a:pPr lvl="1">
              <a:lnSpc>
                <a:spcPct val="90000"/>
              </a:lnSpc>
            </a:pPr>
            <a:r>
              <a:rPr lang="en-US" sz="2000" dirty="0"/>
              <a:t>One Supreme Reality (Brahman) manifested in many gods and goddesses </a:t>
            </a:r>
            <a:endParaRPr lang="en-US" sz="2000" dirty="0" smtClean="0"/>
          </a:p>
          <a:p>
            <a:r>
              <a:rPr lang="en-US" dirty="0"/>
              <a:t>Sacred Text:</a:t>
            </a:r>
          </a:p>
          <a:p>
            <a:pPr lvl="1"/>
            <a:r>
              <a:rPr lang="sv-SE" sz="2000" dirty="0"/>
              <a:t>Vedas, Upanishads, Sutras, Bhagavad Gita</a:t>
            </a:r>
            <a:endParaRPr lang="en-US" sz="2000" dirty="0"/>
          </a:p>
          <a:p>
            <a:r>
              <a:rPr lang="en-US" dirty="0"/>
              <a:t>Some practices:</a:t>
            </a:r>
          </a:p>
          <a:p>
            <a:pPr lvl="1"/>
            <a:r>
              <a:rPr lang="en-US" sz="2000" dirty="0"/>
              <a:t>Yoga, meditation, worship, devotion to a god or goddess, pilgrimage to holy cities, live according to one's dharma (purpose/ role). </a:t>
            </a:r>
          </a:p>
          <a:p>
            <a:r>
              <a:rPr lang="en-US" dirty="0"/>
              <a:t>Ideas of Karma and reincarnation strengthened caste system. </a:t>
            </a:r>
          </a:p>
          <a:p>
            <a:pPr lvl="1">
              <a:lnSpc>
                <a:spcPct val="90000"/>
              </a:lnSpc>
            </a:pPr>
            <a:endParaRPr lang="en-US" sz="2000" dirty="0"/>
          </a:p>
          <a:p>
            <a:pPr lvl="1">
              <a:lnSpc>
                <a:spcPct val="90000"/>
              </a:lnSpc>
              <a:buFontTx/>
              <a:buNone/>
            </a:pPr>
            <a:endParaRPr lang="en-US" sz="2000" dirty="0"/>
          </a:p>
          <a:p>
            <a:pPr>
              <a:lnSpc>
                <a:spcPct val="90000"/>
              </a:lnSpc>
              <a:buFontTx/>
              <a:buNone/>
            </a:pPr>
            <a:endParaRPr lang="en-US" dirty="0"/>
          </a:p>
        </p:txBody>
      </p:sp>
    </p:spTree>
    <p:extLst>
      <p:ext uri="{BB962C8B-B14F-4D97-AF65-F5344CB8AC3E}">
        <p14:creationId xmlns:p14="http://schemas.microsoft.com/office/powerpoint/2010/main" val="2040170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133</TotalTime>
  <Words>974</Words>
  <Application>Microsoft Office PowerPoint</Application>
  <PresentationFormat>Widescreen</PresentationFormat>
  <Paragraphs>210</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Algerian</vt:lpstr>
      <vt:lpstr>Arial</vt:lpstr>
      <vt:lpstr>Berlin Sans FB</vt:lpstr>
      <vt:lpstr>Calibri</vt:lpstr>
      <vt:lpstr>Tw Cen MT</vt:lpstr>
      <vt:lpstr>Droplet</vt:lpstr>
      <vt:lpstr>Religion 2</vt:lpstr>
      <vt:lpstr>Where Are Religions Distributed?</vt:lpstr>
      <vt:lpstr>Where Are Religions Distributed?</vt:lpstr>
      <vt:lpstr>PowerPoint Presentation</vt:lpstr>
      <vt:lpstr>Why Do Religions Have Different Distributions?</vt:lpstr>
      <vt:lpstr>Judaism </vt:lpstr>
      <vt:lpstr>PowerPoint Presentation</vt:lpstr>
      <vt:lpstr>Hinduism </vt:lpstr>
      <vt:lpstr>PowerPoint Presentation</vt:lpstr>
      <vt:lpstr>Taoism   </vt:lpstr>
      <vt:lpstr>PowerPoint Presentation</vt:lpstr>
      <vt:lpstr>Confucianism </vt:lpstr>
      <vt:lpstr>PowerPoint Presentation</vt:lpstr>
      <vt:lpstr>Shintoism</vt:lpstr>
      <vt:lpstr>PowerPoint Presentation</vt:lpstr>
      <vt:lpstr>animism</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2</dc:title>
  <dc:creator>Amy DiTommaso</dc:creator>
  <cp:lastModifiedBy>Fisher, Elizabeth</cp:lastModifiedBy>
  <cp:revision>8</cp:revision>
  <dcterms:created xsi:type="dcterms:W3CDTF">2014-10-10T14:34:57Z</dcterms:created>
  <dcterms:modified xsi:type="dcterms:W3CDTF">2017-02-13T21:44:14Z</dcterms:modified>
</cp:coreProperties>
</file>