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8" r:id="rId5"/>
    <p:sldId id="264" r:id="rId6"/>
    <p:sldId id="261" r:id="rId7"/>
    <p:sldId id="265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8" r:id="rId16"/>
    <p:sldId id="279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A37C-2555-4E3E-8747-160F61CDE41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DB723-D4D2-493D-9A25-2BFD5199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3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15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5E600-4CB7-49F9-88DD-E3C52B882125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Rebirth or nirvana. Nirvana is seen simply as the cessation of suffering by some and as a heavenly paradise by others. </a:t>
            </a:r>
          </a:p>
          <a:p>
            <a:pPr lvl="1"/>
            <a:r>
              <a:rPr lang="en-US"/>
              <a:t>Rebirth or nirvana. Nirvana is seen simply as the end of suffering by some and as a heavenly paradise by others.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89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0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31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64C81-20E8-4242-8D5E-3664F25B7A40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51B59-75F1-4A9D-A055-AA97EAD56CB3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9267-944D-4A26-9E65-8AB54C298CDF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0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D4A17-BA4D-4787-AA61-12FC72D90833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E1C9-83D9-402A-94FF-26E46F73F55F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erlin Sans FB" panose="020E0602020502020306" pitchFamily="34" charset="0"/>
              </a:rPr>
              <a:t>Purpose is to avoid suffering and gain enlightenment and release from cycle of rebirth, or at least attain a better rebirth by gaining merit.</a:t>
            </a:r>
          </a:p>
        </p:txBody>
      </p:sp>
    </p:spTree>
    <p:extLst>
      <p:ext uri="{BB962C8B-B14F-4D97-AF65-F5344CB8AC3E}">
        <p14:creationId xmlns:p14="http://schemas.microsoft.com/office/powerpoint/2010/main" val="40515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Universalizing religions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913774" y="-34077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0066FF"/>
                </a:solidFill>
                <a:latin typeface="Algerian" panose="04020705040A02060702" pitchFamily="82" charset="0"/>
              </a:rPr>
              <a:t>Buddhism  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01782" y="1260764"/>
            <a:ext cx="11138694" cy="5237018"/>
          </a:xfrm>
          <a:prstGeom prst="rect">
            <a:avLst/>
          </a:prstGeom>
        </p:spPr>
        <p:txBody>
          <a:bodyPr numCol="2"/>
          <a:lstStyle/>
          <a:p>
            <a:r>
              <a:rPr lang="en-US" dirty="0"/>
              <a:t>Date/location of origin</a:t>
            </a:r>
          </a:p>
          <a:p>
            <a:pPr lvl="1"/>
            <a:r>
              <a:rPr lang="en-US" sz="2000" dirty="0"/>
              <a:t>520 BC/ Northeastern India </a:t>
            </a:r>
          </a:p>
          <a:p>
            <a:r>
              <a:rPr lang="en-US" dirty="0"/>
              <a:t>Founder </a:t>
            </a:r>
          </a:p>
          <a:p>
            <a:pPr lvl="1"/>
            <a:r>
              <a:rPr lang="en-US" sz="2000" dirty="0"/>
              <a:t>Siddhartha Gautama </a:t>
            </a:r>
          </a:p>
          <a:p>
            <a:r>
              <a:rPr lang="en-US" dirty="0"/>
              <a:t>Overview of beliefs</a:t>
            </a:r>
          </a:p>
          <a:p>
            <a:pPr lvl="1"/>
            <a:r>
              <a:rPr lang="en-US" sz="2000" dirty="0"/>
              <a:t>Four Noble Truths: </a:t>
            </a:r>
          </a:p>
          <a:p>
            <a:pPr lvl="2"/>
            <a:r>
              <a:rPr lang="en-US" sz="2000" dirty="0"/>
              <a:t>1. All of life is marked by suffering.</a:t>
            </a:r>
          </a:p>
          <a:p>
            <a:pPr lvl="2"/>
            <a:r>
              <a:rPr lang="en-US" sz="2000" dirty="0"/>
              <a:t>2. Suffering is caused by desire and attachment.</a:t>
            </a:r>
          </a:p>
          <a:p>
            <a:pPr lvl="2"/>
            <a:r>
              <a:rPr lang="en-US" sz="2000" dirty="0"/>
              <a:t>3. Suffering can be eliminated.</a:t>
            </a:r>
          </a:p>
          <a:p>
            <a:pPr lvl="2"/>
            <a:r>
              <a:rPr lang="en-US" sz="2000" dirty="0"/>
              <a:t>4. Suffering is eliminated by following </a:t>
            </a:r>
            <a:r>
              <a:rPr lang="en-US" sz="2000" dirty="0" smtClean="0"/>
              <a:t>the </a:t>
            </a:r>
            <a:r>
              <a:rPr lang="en-US" sz="2000" dirty="0"/>
              <a:t>Eightfold </a:t>
            </a:r>
            <a:r>
              <a:rPr lang="en-US" sz="2000" dirty="0" smtClean="0"/>
              <a:t>Path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2000" dirty="0"/>
              <a:t>Noble Eightfold Path: 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1. Right beliefs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2. Right aspirations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3. Right speech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4. Right conduct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5. Right livelihood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6. Right effort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7. Right mindfulness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/>
              <a:t>8. Right meditational attainment </a:t>
            </a:r>
          </a:p>
          <a:p>
            <a:pPr lvl="2"/>
            <a:endParaRPr lang="en-US" sz="2000" dirty="0"/>
          </a:p>
        </p:txBody>
      </p:sp>
      <p:pic>
        <p:nvPicPr>
          <p:cNvPr id="26629" name="Picture 5" descr="Dharmachak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631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Dharmachak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76" y="11631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87676" y="4761354"/>
            <a:ext cx="3352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Berlin Sans FB" panose="020E0602020502020306" pitchFamily="34" charset="0"/>
              </a:rPr>
              <a:t>reincarnation, ultimate goal of nirvana-release from selfishness and pain</a:t>
            </a:r>
          </a:p>
        </p:txBody>
      </p:sp>
    </p:spTree>
    <p:extLst>
      <p:ext uri="{BB962C8B-B14F-4D97-AF65-F5344CB8AC3E}">
        <p14:creationId xmlns:p14="http://schemas.microsoft.com/office/powerpoint/2010/main" val="39812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457200"/>
            <a:ext cx="8229600" cy="6019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90000"/>
              </a:lnSpc>
            </a:pPr>
            <a:r>
              <a:rPr lang="en-US" dirty="0" smtClean="0"/>
              <a:t>Important </a:t>
            </a:r>
            <a:r>
              <a:rPr lang="en-US" dirty="0"/>
              <a:t>days: 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2000" dirty="0"/>
              <a:t>Vary by region, but often include Buddha's birthday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/>
              <a:t>Place of worship: 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2000" dirty="0"/>
              <a:t>Temple, meditation hall/ </a:t>
            </a:r>
            <a:r>
              <a:rPr lang="en-US" sz="2000" dirty="0" smtClean="0"/>
              <a:t>monk</a:t>
            </a:r>
          </a:p>
          <a:p>
            <a:r>
              <a:rPr lang="en-US" dirty="0"/>
              <a:t>Holy book:</a:t>
            </a:r>
          </a:p>
          <a:p>
            <a:pPr lvl="1"/>
            <a:r>
              <a:rPr lang="en-US" sz="2000" dirty="0" err="1"/>
              <a:t>Pali</a:t>
            </a:r>
            <a:r>
              <a:rPr lang="en-US" sz="2000" dirty="0"/>
              <a:t> Canon (</a:t>
            </a:r>
            <a:r>
              <a:rPr lang="en-US" sz="2000" dirty="0" err="1"/>
              <a:t>Tripitaka</a:t>
            </a:r>
            <a:r>
              <a:rPr lang="en-US" sz="2000" dirty="0"/>
              <a:t>), Mahayana sutras like the Lotus Sutra</a:t>
            </a:r>
          </a:p>
          <a:p>
            <a:r>
              <a:rPr lang="en-US" dirty="0"/>
              <a:t>Some practices:</a:t>
            </a:r>
          </a:p>
          <a:p>
            <a:pPr lvl="1"/>
            <a:r>
              <a:rPr lang="en-US" sz="2000" dirty="0"/>
              <a:t>Meditation, mantras, devotion to deities (in some sects), mandalas (Tibetan) </a:t>
            </a:r>
          </a:p>
          <a:p>
            <a:r>
              <a:rPr lang="en-US" dirty="0"/>
              <a:t>Major sects: </a:t>
            </a:r>
          </a:p>
          <a:p>
            <a:pPr lvl="1"/>
            <a:r>
              <a:rPr lang="en-US" sz="2000" dirty="0"/>
              <a:t>Theravada -closely follow the original beliefs and practices of the Buddha and the early monastic Elders </a:t>
            </a:r>
          </a:p>
          <a:p>
            <a:pPr lvl="1"/>
            <a:r>
              <a:rPr lang="en-US" sz="2000" dirty="0"/>
              <a:t> Mahayana - more liberal, accessible interpretation available to people from all walks of life</a:t>
            </a:r>
          </a:p>
          <a:p>
            <a:pPr lvl="1"/>
            <a:r>
              <a:rPr lang="en-US" sz="2000" dirty="0" err="1"/>
              <a:t>Vajrayana</a:t>
            </a:r>
            <a:r>
              <a:rPr lang="en-US" sz="2000" dirty="0"/>
              <a:t> – Tibetan Buddhism (Dalai Lama) </a:t>
            </a:r>
          </a:p>
          <a:p>
            <a:pPr marL="800100" lvl="1" indent="-342900">
              <a:lnSpc>
                <a:spcPct val="90000"/>
              </a:lnSpc>
            </a:pPr>
            <a:endParaRPr lang="en-US" sz="2000" dirty="0"/>
          </a:p>
          <a:p>
            <a:pPr marL="800100" lvl="1" indent="-3429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781800" y="6096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25" y="-95989"/>
            <a:ext cx="10364451" cy="1596177"/>
          </a:xfrm>
        </p:spPr>
        <p:txBody>
          <a:bodyPr/>
          <a:lstStyle/>
          <a:p>
            <a:r>
              <a:rPr lang="en-US" dirty="0" smtClean="0"/>
              <a:t>Baha'i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9662" y="1347048"/>
            <a:ext cx="10861964" cy="4904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Date/Location of origin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Mid 1800s Iran/Iraq</a:t>
            </a:r>
          </a:p>
          <a:p>
            <a:pPr marL="0" indent="0">
              <a:buNone/>
            </a:pPr>
            <a:r>
              <a:rPr lang="en-US" dirty="0" smtClean="0"/>
              <a:t>Founder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bab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baha’u’llah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Overview of beliefs</a:t>
            </a:r>
          </a:p>
          <a:p>
            <a:pPr marL="457200" lvl="1" indent="0">
              <a:buNone/>
            </a:pPr>
            <a:r>
              <a:rPr lang="en-US" sz="2000" dirty="0"/>
              <a:t>	Baha’u’llah is the promised one</a:t>
            </a:r>
          </a:p>
          <a:p>
            <a:pPr marL="457200" lvl="1" indent="0">
              <a:buNone/>
            </a:pPr>
            <a:r>
              <a:rPr lang="en-US" sz="2000" dirty="0" smtClean="0"/>
              <a:t>	Unity </a:t>
            </a:r>
            <a:r>
              <a:rPr lang="en-US" sz="2000" dirty="0"/>
              <a:t>of </a:t>
            </a:r>
            <a:r>
              <a:rPr lang="en-US" sz="2000" dirty="0" smtClean="0"/>
              <a:t>mankind</a:t>
            </a:r>
          </a:p>
          <a:p>
            <a:pPr marL="0" indent="0">
              <a:buNone/>
            </a:pPr>
            <a:r>
              <a:rPr lang="en-US" dirty="0"/>
              <a:t>Important days</a:t>
            </a:r>
          </a:p>
          <a:p>
            <a:pPr marL="0" indent="0">
              <a:buNone/>
            </a:pPr>
            <a:r>
              <a:rPr lang="en-US" dirty="0"/>
              <a:t>	9 holy days that commemorate the life of the </a:t>
            </a:r>
            <a:r>
              <a:rPr lang="en-US" dirty="0" err="1"/>
              <a:t>bab</a:t>
            </a:r>
            <a:r>
              <a:rPr lang="en-US" dirty="0"/>
              <a:t> and </a:t>
            </a:r>
            <a:r>
              <a:rPr lang="en-US" dirty="0" err="1" smtClean="0"/>
              <a:t>baha’u’llah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Baha’I</a:t>
            </a:r>
            <a:r>
              <a:rPr lang="en-US" dirty="0"/>
              <a:t> new year 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 descr="http://0.tqn.com/y/altreligion/1/0/C/-/-/-/bahai-9-point-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26" y="-275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0.tqn.com/y/altreligion/1/0/C/-/-/-/bahai-9-point-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1" y="-275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8982" y="554182"/>
            <a:ext cx="10418618" cy="591589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dirty="0" smtClean="0"/>
              <a:t>Places of worship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homes of the </a:t>
            </a:r>
            <a:r>
              <a:rPr lang="en-US" dirty="0" err="1" smtClean="0"/>
              <a:t>baha’I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meeting houses</a:t>
            </a:r>
          </a:p>
          <a:p>
            <a:pPr marL="0" indent="0">
              <a:buNone/>
            </a:pPr>
            <a:r>
              <a:rPr lang="en-US" dirty="0" smtClean="0"/>
              <a:t>Holy book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tablets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kitab-i-Aqdas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kitab-i-iqan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Practices</a:t>
            </a:r>
          </a:p>
          <a:p>
            <a:pPr marL="0" indent="0">
              <a:buNone/>
            </a:pPr>
            <a:r>
              <a:rPr lang="en-US" dirty="0"/>
              <a:t>	19 day months</a:t>
            </a:r>
          </a:p>
          <a:p>
            <a:pPr marL="0" indent="0">
              <a:buNone/>
            </a:pPr>
            <a:r>
              <a:rPr lang="en-US" dirty="0"/>
              <a:t>	19 days of fasting</a:t>
            </a:r>
          </a:p>
          <a:p>
            <a:pPr marL="0" indent="0">
              <a:buNone/>
            </a:pPr>
            <a:r>
              <a:rPr lang="en-US" dirty="0"/>
              <a:t>	9 days of pilgrimage</a:t>
            </a:r>
          </a:p>
          <a:p>
            <a:pPr marL="0" indent="0">
              <a:buNone/>
            </a:pPr>
            <a:r>
              <a:rPr lang="en-US" dirty="0"/>
              <a:t>	service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sects</a:t>
            </a:r>
          </a:p>
          <a:p>
            <a:pPr marL="0" indent="0">
              <a:buNone/>
            </a:pPr>
            <a:r>
              <a:rPr lang="en-US" dirty="0"/>
              <a:t>	none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67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05899"/>
            <a:ext cx="10364451" cy="1596177"/>
          </a:xfrm>
        </p:spPr>
        <p:txBody>
          <a:bodyPr/>
          <a:lstStyle/>
          <a:p>
            <a:r>
              <a:rPr lang="en-US" dirty="0" smtClean="0"/>
              <a:t>Sikhism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2727" y="1025236"/>
            <a:ext cx="10584873" cy="57080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Date/Location of origin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Punjab region of India subcontinent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1500s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Founder</a:t>
            </a:r>
          </a:p>
          <a:p>
            <a:pPr marL="0" indent="0">
              <a:buNone/>
            </a:pPr>
            <a:r>
              <a:rPr lang="en-US" dirty="0" smtClean="0"/>
              <a:t>	Guru Nanak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Overview of beliefs</a:t>
            </a:r>
          </a:p>
          <a:p>
            <a:pPr marL="0" indent="0">
              <a:buNone/>
            </a:pPr>
            <a:r>
              <a:rPr lang="en-US" dirty="0" smtClean="0"/>
              <a:t>	Oneness of god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diversity is a divine gift from god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combination of Hindu and Muslim beliefs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Important days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birthday of guru </a:t>
            </a:r>
            <a:r>
              <a:rPr lang="en-US" dirty="0" err="1" smtClean="0"/>
              <a:t>nanak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birthday of guru </a:t>
            </a:r>
            <a:r>
              <a:rPr lang="en-US" dirty="0" err="1" smtClean="0"/>
              <a:t>gobind</a:t>
            </a:r>
            <a:r>
              <a:rPr lang="en-US" dirty="0" smtClean="0"/>
              <a:t> </a:t>
            </a:r>
            <a:r>
              <a:rPr lang="en-US" dirty="0" err="1" smtClean="0"/>
              <a:t>singh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anniversary of the martyrdom of guru </a:t>
            </a:r>
            <a:r>
              <a:rPr lang="en-US" dirty="0" err="1" smtClean="0"/>
              <a:t>arjan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anniversary of the martyrdom of guru </a:t>
            </a:r>
            <a:r>
              <a:rPr lang="en-US" dirty="0" err="1" smtClean="0"/>
              <a:t>tegh</a:t>
            </a:r>
            <a:r>
              <a:rPr lang="en-US" dirty="0" smtClean="0"/>
              <a:t> </a:t>
            </a:r>
            <a:r>
              <a:rPr lang="en-US" dirty="0" err="1" smtClean="0"/>
              <a:t>bahadur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upload.wikimedia.org/wikipedia/commons/8/83/Sikh_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346" y="0"/>
            <a:ext cx="2575101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8873" y="207818"/>
            <a:ext cx="10598727" cy="5583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Place of worship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temple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gurdwara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Holy book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granth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dasam</a:t>
            </a:r>
            <a:r>
              <a:rPr lang="en-US" dirty="0" smtClean="0"/>
              <a:t> </a:t>
            </a:r>
            <a:r>
              <a:rPr lang="en-US" dirty="0" err="1" smtClean="0"/>
              <a:t>granth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Major practices</a:t>
            </a:r>
          </a:p>
          <a:p>
            <a:pPr marL="0" indent="0">
              <a:buNone/>
            </a:pPr>
            <a:r>
              <a:rPr lang="en-US" dirty="0" smtClean="0"/>
              <a:t>	Sunday services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duty to society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mul</a:t>
            </a:r>
            <a:r>
              <a:rPr lang="en-US" dirty="0" smtClean="0"/>
              <a:t> mantra</a:t>
            </a:r>
          </a:p>
          <a:p>
            <a:pPr marL="0" indent="0">
              <a:buNone/>
            </a:pPr>
            <a:r>
              <a:rPr lang="en-US" dirty="0" smtClean="0"/>
              <a:t>Major sects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none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Why Do Religions Have Different Distributions?</a:t>
            </a:r>
            <a:endParaRPr lang="en-US" sz="320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523999"/>
            <a:ext cx="8458200" cy="5043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Universalizing religions</a:t>
            </a:r>
          </a:p>
          <a:p>
            <a:pPr lvl="1"/>
            <a:r>
              <a:rPr lang="en-US" dirty="0"/>
              <a:t>Seek to appeal to all </a:t>
            </a:r>
            <a:r>
              <a:rPr lang="en-US" dirty="0" smtClean="0"/>
              <a:t>people</a:t>
            </a:r>
          </a:p>
          <a:p>
            <a:pPr eaLnBrk="1" hangingPunct="1"/>
            <a:r>
              <a:rPr lang="en-US" dirty="0" smtClean="0"/>
              <a:t>Origin of religions</a:t>
            </a:r>
          </a:p>
          <a:p>
            <a:pPr lvl="1" eaLnBrk="1" hangingPunct="1"/>
            <a:r>
              <a:rPr lang="en-US" dirty="0" smtClean="0"/>
              <a:t>Universalizing: precise origins, tied to a specific founder</a:t>
            </a:r>
          </a:p>
          <a:p>
            <a:pPr lvl="2" eaLnBrk="1" hangingPunct="1"/>
            <a:r>
              <a:rPr lang="en-US" dirty="0" smtClean="0"/>
              <a:t>Christianity</a:t>
            </a:r>
          </a:p>
          <a:p>
            <a:pPr lvl="3" eaLnBrk="1" hangingPunct="1"/>
            <a:r>
              <a:rPr lang="en-US" dirty="0" smtClean="0"/>
              <a:t>Founder: Jesus</a:t>
            </a:r>
          </a:p>
          <a:p>
            <a:pPr lvl="2" eaLnBrk="1" hangingPunct="1"/>
            <a:r>
              <a:rPr lang="en-US" dirty="0" smtClean="0"/>
              <a:t>Islam</a:t>
            </a:r>
          </a:p>
          <a:p>
            <a:pPr lvl="3" eaLnBrk="1" hangingPunct="1"/>
            <a:r>
              <a:rPr lang="en-US" dirty="0" smtClean="0"/>
              <a:t>Prophet of Islam: Muhammad </a:t>
            </a:r>
          </a:p>
          <a:p>
            <a:pPr lvl="2" eaLnBrk="1" hangingPunct="1"/>
            <a:r>
              <a:rPr lang="en-US" dirty="0" smtClean="0"/>
              <a:t>Buddhism </a:t>
            </a:r>
          </a:p>
          <a:p>
            <a:pPr lvl="3" eaLnBrk="1" hangingPunct="1"/>
            <a:r>
              <a:rPr lang="en-US" dirty="0" smtClean="0"/>
              <a:t>Founder: Siddhartha Gautama </a:t>
            </a:r>
            <a:endParaRPr lang="en-US" dirty="0"/>
          </a:p>
          <a:p>
            <a:pPr marL="1371600" lvl="3" indent="0" eaLnBrk="1" hangingPunct="1">
              <a:buNone/>
            </a:pPr>
            <a:r>
              <a:rPr lang="en-US" sz="1600" dirty="0" err="1" smtClean="0"/>
              <a:t>Baha’I</a:t>
            </a:r>
            <a:endParaRPr lang="en-US" sz="1600" dirty="0" smtClean="0"/>
          </a:p>
          <a:p>
            <a:pPr marL="1371600" lvl="3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 err="1" smtClean="0"/>
              <a:t>bab</a:t>
            </a:r>
            <a:endParaRPr lang="en-US" dirty="0" smtClean="0"/>
          </a:p>
          <a:p>
            <a:pPr marL="1371600" lvl="3" indent="0" eaLnBrk="1" hangingPunct="1">
              <a:buNone/>
            </a:pPr>
            <a:r>
              <a:rPr lang="en-US" sz="1600" dirty="0" smtClean="0"/>
              <a:t>Sikhism</a:t>
            </a:r>
          </a:p>
          <a:p>
            <a:pPr marL="1371600" lvl="3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Guru </a:t>
            </a:r>
            <a:r>
              <a:rPr lang="en-US" dirty="0" err="1" smtClean="0"/>
              <a:t>nanak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0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Distribution of Christians in the </a:t>
            </a:r>
            <a:br>
              <a:rPr lang="en-US"/>
            </a:br>
            <a:r>
              <a:rPr lang="en-US"/>
              <a:t>United States</a:t>
            </a:r>
            <a:endParaRPr lang="en-US" sz="3200"/>
          </a:p>
        </p:txBody>
      </p:sp>
      <p:pic>
        <p:nvPicPr>
          <p:cNvPr id="6147" name="Picture 3" descr="TCL_10e_Figure_06_02–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362076"/>
            <a:ext cx="67722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143500" y="61722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Figure 6-2</a:t>
            </a:r>
          </a:p>
        </p:txBody>
      </p:sp>
    </p:spTree>
    <p:extLst>
      <p:ext uri="{BB962C8B-B14F-4D97-AF65-F5344CB8AC3E}">
        <p14:creationId xmlns:p14="http://schemas.microsoft.com/office/powerpoint/2010/main" val="28569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8382000" cy="1143000"/>
          </a:xfrm>
        </p:spPr>
        <p:txBody>
          <a:bodyPr/>
          <a:lstStyle/>
          <a:p>
            <a:pPr eaLnBrk="1" hangingPunct="1"/>
            <a:r>
              <a:rPr lang="en-US"/>
              <a:t>Why Do Religions Have Different Distributions?</a:t>
            </a:r>
            <a:endParaRPr lang="en-US" sz="3200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Diffusion of religions</a:t>
            </a:r>
          </a:p>
          <a:p>
            <a:pPr lvl="1" eaLnBrk="1" hangingPunct="1"/>
            <a:r>
              <a:rPr lang="en-US" dirty="0" smtClean="0"/>
              <a:t>Universalizing religions</a:t>
            </a:r>
          </a:p>
          <a:p>
            <a:pPr lvl="2" eaLnBrk="1" hangingPunct="1"/>
            <a:r>
              <a:rPr lang="en-US" dirty="0" smtClean="0"/>
              <a:t>Christianity</a:t>
            </a:r>
          </a:p>
          <a:p>
            <a:pPr lvl="3" eaLnBrk="1" hangingPunct="1"/>
            <a:r>
              <a:rPr lang="en-US" dirty="0" smtClean="0"/>
              <a:t>Diffuses via relocation and expansion diffusion</a:t>
            </a:r>
          </a:p>
          <a:p>
            <a:pPr lvl="2" eaLnBrk="1" hangingPunct="1"/>
            <a:r>
              <a:rPr lang="en-US" dirty="0" smtClean="0"/>
              <a:t>Islam</a:t>
            </a:r>
          </a:p>
          <a:p>
            <a:pPr lvl="3" eaLnBrk="1" hangingPunct="1"/>
            <a:r>
              <a:rPr lang="en-US" dirty="0" smtClean="0"/>
              <a:t>Diffuses to North Africa, South and Southeast Asia</a:t>
            </a:r>
          </a:p>
          <a:p>
            <a:pPr lvl="2" eaLnBrk="1" hangingPunct="1"/>
            <a:r>
              <a:rPr lang="en-US" dirty="0" smtClean="0"/>
              <a:t>Buddhism</a:t>
            </a:r>
          </a:p>
          <a:p>
            <a:pPr lvl="3" eaLnBrk="1" hangingPunct="1"/>
            <a:r>
              <a:rPr lang="en-US" dirty="0" smtClean="0"/>
              <a:t>Slow diffusion from the core</a:t>
            </a:r>
            <a:endParaRPr lang="en-US" dirty="0"/>
          </a:p>
          <a:p>
            <a:pPr marL="1371600" lvl="3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Diffusion of Universalizing Religions</a:t>
            </a:r>
            <a:endParaRPr lang="en-US" sz="3200"/>
          </a:p>
        </p:txBody>
      </p:sp>
      <p:pic>
        <p:nvPicPr>
          <p:cNvPr id="19459" name="Picture 3" descr="TCL_10e_Figure_06_17–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6" y="1295400"/>
            <a:ext cx="291782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667000" y="62626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sz="1800">
                <a:solidFill>
                  <a:schemeClr val="bg1"/>
                </a:solidFill>
              </a:rPr>
              <a:t>Figure 6-17</a:t>
            </a:r>
          </a:p>
        </p:txBody>
      </p:sp>
    </p:spTree>
    <p:extLst>
      <p:ext uri="{BB962C8B-B14F-4D97-AF65-F5344CB8AC3E}">
        <p14:creationId xmlns:p14="http://schemas.microsoft.com/office/powerpoint/2010/main" val="8344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56600" y="2011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0066FF"/>
                </a:solidFill>
                <a:latin typeface="Algerian" panose="04020705040A02060702" pitchFamily="82" charset="0"/>
              </a:rPr>
              <a:t>Christianity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56600" y="1295401"/>
            <a:ext cx="10981218" cy="53409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cap="none" dirty="0" smtClean="0"/>
              <a:t>DATE/LOCATION OF ORIGIN </a:t>
            </a:r>
          </a:p>
          <a:p>
            <a:pPr lvl="1"/>
            <a:r>
              <a:rPr lang="en-US" sz="2000" cap="none" dirty="0" smtClean="0"/>
              <a:t>EARLY 1</a:t>
            </a:r>
            <a:r>
              <a:rPr lang="en-US" sz="2000" cap="none" baseline="30000" dirty="0" smtClean="0"/>
              <a:t>ST</a:t>
            </a:r>
            <a:r>
              <a:rPr lang="en-US" sz="2000" cap="none" dirty="0" smtClean="0"/>
              <a:t> CENTURY AD/JERUSALEM, ISRAEL </a:t>
            </a:r>
          </a:p>
          <a:p>
            <a:r>
              <a:rPr lang="en-US" cap="none" dirty="0" smtClean="0"/>
              <a:t>FOUNDER </a:t>
            </a:r>
          </a:p>
          <a:p>
            <a:pPr lvl="1"/>
            <a:r>
              <a:rPr lang="en-US" sz="2000" cap="none" dirty="0" smtClean="0"/>
              <a:t>BEGAN AS A FORM OF JUDAISM WITH THE TEACHINGS, MIRACLES, CRUCIFIXION AND RESURRECTION OF JESUS </a:t>
            </a:r>
          </a:p>
          <a:p>
            <a:r>
              <a:rPr lang="en-US" cap="none" dirty="0" smtClean="0"/>
              <a:t>OVERVIEW OF BELIEFS </a:t>
            </a:r>
          </a:p>
          <a:p>
            <a:pPr lvl="1"/>
            <a:r>
              <a:rPr lang="en-US" sz="2000" cap="none" dirty="0" smtClean="0"/>
              <a:t>ALL HAVE SINNED AND ARE SEPARATED FROM GOD. SALVATION IS THROUGH FAITH IN CHRIST AND FOR SOME SACRAMENTS AND GOOD WORKS. </a:t>
            </a:r>
          </a:p>
          <a:p>
            <a:pPr>
              <a:lnSpc>
                <a:spcPct val="90000"/>
              </a:lnSpc>
            </a:pPr>
            <a:r>
              <a:rPr lang="en-US" cap="none" dirty="0" smtClean="0"/>
              <a:t>SOME IMPORTANT DAYS: </a:t>
            </a:r>
          </a:p>
          <a:p>
            <a:pPr lvl="1">
              <a:lnSpc>
                <a:spcPct val="90000"/>
              </a:lnSpc>
            </a:pPr>
            <a:r>
              <a:rPr lang="en-US" sz="2000" cap="none" dirty="0" smtClean="0"/>
              <a:t>CHRISTMAS </a:t>
            </a:r>
          </a:p>
          <a:p>
            <a:pPr lvl="1">
              <a:lnSpc>
                <a:spcPct val="90000"/>
              </a:lnSpc>
            </a:pPr>
            <a:r>
              <a:rPr lang="en-US" sz="2000" cap="none" dirty="0" smtClean="0"/>
              <a:t>PALM SUNDAY</a:t>
            </a:r>
          </a:p>
          <a:p>
            <a:pPr lvl="1">
              <a:lnSpc>
                <a:spcPct val="90000"/>
              </a:lnSpc>
            </a:pPr>
            <a:r>
              <a:rPr lang="en-US" sz="2000" cap="none" dirty="0" smtClean="0"/>
              <a:t>GOOD FRIDAY  </a:t>
            </a:r>
          </a:p>
          <a:p>
            <a:pPr lvl="1">
              <a:lnSpc>
                <a:spcPct val="90000"/>
              </a:lnSpc>
            </a:pPr>
            <a:r>
              <a:rPr lang="en-US" sz="2000" cap="none" dirty="0" smtClean="0"/>
              <a:t>EASTER ASH WEDNESDAY </a:t>
            </a:r>
          </a:p>
          <a:p>
            <a:pPr lvl="1">
              <a:lnSpc>
                <a:spcPct val="90000"/>
              </a:lnSpc>
            </a:pPr>
            <a:r>
              <a:rPr lang="en-US" sz="2000" cap="none" dirty="0" smtClean="0"/>
              <a:t>LENT </a:t>
            </a:r>
          </a:p>
          <a:p>
            <a:pPr lvl="1"/>
            <a:endParaRPr lang="en-US" sz="2000" cap="none" dirty="0" smtClean="0"/>
          </a:p>
          <a:p>
            <a:pPr lvl="1"/>
            <a:endParaRPr lang="en-US" sz="2000" cap="none" dirty="0"/>
          </a:p>
        </p:txBody>
      </p:sp>
      <p:pic>
        <p:nvPicPr>
          <p:cNvPr id="14341" name="Picture 5" descr="320px-christian_cross_icon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49" y="190499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ish_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3" y="233362"/>
            <a:ext cx="12858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091" y="228600"/>
            <a:ext cx="11734800" cy="6172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place </a:t>
            </a:r>
            <a:r>
              <a:rPr lang="en-US" dirty="0"/>
              <a:t>of worship/Spiritual Leader: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Church, chapel, cathedral, basilica, meeting hall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Priest, bishop, archbishop, pope, pastor, minister, preacher </a:t>
            </a:r>
          </a:p>
          <a:p>
            <a:pPr>
              <a:lnSpc>
                <a:spcPct val="90000"/>
              </a:lnSpc>
            </a:pPr>
            <a:r>
              <a:rPr lang="en-US" dirty="0"/>
              <a:t>Name for God: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God is one but three distinct “persons” constitute one God: The Father, the son and the Holy Spirit – The Trinity 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God, Lord, Christ, Messiah, Savior</a:t>
            </a:r>
            <a:r>
              <a:rPr lang="en-US" sz="2000" dirty="0" smtClean="0"/>
              <a:t>….</a:t>
            </a:r>
          </a:p>
          <a:p>
            <a:pPr>
              <a:lnSpc>
                <a:spcPct val="90000"/>
              </a:lnSpc>
            </a:pPr>
            <a:r>
              <a:rPr lang="en-US" dirty="0"/>
              <a:t>Holy book: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Bible – Old and New Testament </a:t>
            </a:r>
          </a:p>
          <a:p>
            <a:pPr>
              <a:lnSpc>
                <a:spcPct val="90000"/>
              </a:lnSpc>
            </a:pPr>
            <a:r>
              <a:rPr lang="en-US" dirty="0"/>
              <a:t>Practices (in general, can vary depending on denomination)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Baptism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Communion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Sunday Services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Prayer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Bible Study</a:t>
            </a:r>
          </a:p>
          <a:p>
            <a:pPr>
              <a:lnSpc>
                <a:spcPct val="90000"/>
              </a:lnSpc>
            </a:pPr>
            <a:r>
              <a:rPr lang="en-US" dirty="0"/>
              <a:t>Major Sects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Roman Catholic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Eastern Orthodox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Protestant: Lutheran, Baptist, Methodist, etc.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96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913774" y="213249"/>
            <a:ext cx="10364451" cy="1035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Islam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23455" y="1356249"/>
            <a:ext cx="10986653" cy="52800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Date/location of origin</a:t>
            </a:r>
          </a:p>
          <a:p>
            <a:pPr lvl="1"/>
            <a:r>
              <a:rPr lang="en-US" sz="2000" dirty="0"/>
              <a:t>Around 622 AD/ Mecca, Saudi Arabia</a:t>
            </a:r>
          </a:p>
          <a:p>
            <a:r>
              <a:rPr lang="en-US" dirty="0"/>
              <a:t>Founder </a:t>
            </a:r>
          </a:p>
          <a:p>
            <a:pPr lvl="1"/>
            <a:r>
              <a:rPr lang="en-US" sz="2000" dirty="0"/>
              <a:t>Prophet Muhammad </a:t>
            </a:r>
          </a:p>
          <a:p>
            <a:r>
              <a:rPr lang="en-US" dirty="0"/>
              <a:t>Overview of beliefs</a:t>
            </a:r>
          </a:p>
          <a:p>
            <a:pPr lvl="1"/>
            <a:r>
              <a:rPr lang="en-US" sz="2000" dirty="0"/>
              <a:t>Submit to the will of Allah and attain paradise after death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/>
              <a:t>Important days: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Ramadan (month long)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Eid</a:t>
            </a:r>
            <a:r>
              <a:rPr lang="en-US" sz="2000" dirty="0"/>
              <a:t> al-</a:t>
            </a:r>
            <a:r>
              <a:rPr lang="en-US" sz="2000" dirty="0" err="1"/>
              <a:t>Fitr</a:t>
            </a:r>
            <a:r>
              <a:rPr lang="en-US" sz="2000" dirty="0"/>
              <a:t> - Festival of the Breaking of the Fast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Al-</a:t>
            </a:r>
            <a:r>
              <a:rPr lang="en-US" sz="2000" dirty="0" err="1"/>
              <a:t>Hijra</a:t>
            </a:r>
            <a:r>
              <a:rPr lang="en-US" sz="2000" dirty="0"/>
              <a:t> - the Islamic New Year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Eid</a:t>
            </a:r>
            <a:r>
              <a:rPr lang="en-US" sz="2000" dirty="0"/>
              <a:t> al-</a:t>
            </a:r>
            <a:r>
              <a:rPr lang="en-US" sz="2000" dirty="0" err="1"/>
              <a:t>Adha</a:t>
            </a:r>
            <a:r>
              <a:rPr lang="en-US" sz="2000" dirty="0"/>
              <a:t> (Arabic </a:t>
            </a:r>
            <a:r>
              <a:rPr lang="ar-SA" sz="2000" dirty="0"/>
              <a:t>عيد الأضحى</a:t>
            </a:r>
            <a:r>
              <a:rPr lang="en-US" sz="2000" dirty="0"/>
              <a:t>, "Festival of the Sacrifice)</a:t>
            </a:r>
          </a:p>
          <a:p>
            <a:pPr lvl="1"/>
            <a:endParaRPr lang="en-US" sz="2000" dirty="0"/>
          </a:p>
        </p:txBody>
      </p:sp>
      <p:pic>
        <p:nvPicPr>
          <p:cNvPr id="20485" name="Picture 5" descr="star and crescent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5" y="21324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tar and crescent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726" y="21324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546" y="574964"/>
            <a:ext cx="11443854" cy="6283036"/>
          </a:xfrm>
          <a:prstGeom prst="rect">
            <a:avLst/>
          </a:prstGeom>
        </p:spPr>
        <p:txBody>
          <a:bodyPr numCol="2"/>
          <a:lstStyle/>
          <a:p>
            <a:pPr>
              <a:lnSpc>
                <a:spcPct val="90000"/>
              </a:lnSpc>
            </a:pPr>
            <a:r>
              <a:rPr lang="en-US" dirty="0" smtClean="0"/>
              <a:t>Place </a:t>
            </a:r>
            <a:r>
              <a:rPr lang="en-US" dirty="0"/>
              <a:t>of worship/Spiritual Leader: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Mosque (Friday service)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Sheikh; Imam (Shi'ite) </a:t>
            </a:r>
          </a:p>
          <a:p>
            <a:pPr>
              <a:lnSpc>
                <a:spcPct val="90000"/>
              </a:lnSpc>
            </a:pPr>
            <a:r>
              <a:rPr lang="en-US" dirty="0"/>
              <a:t>Name for God: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Allah </a:t>
            </a:r>
          </a:p>
          <a:p>
            <a:pPr>
              <a:lnSpc>
                <a:spcPct val="90000"/>
              </a:lnSpc>
            </a:pPr>
            <a:r>
              <a:rPr lang="en-US" dirty="0"/>
              <a:t>Holy book: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Qur’an </a:t>
            </a:r>
            <a:endParaRPr lang="en-US" sz="2000" dirty="0" smtClean="0"/>
          </a:p>
          <a:p>
            <a:r>
              <a:rPr lang="en-US" dirty="0"/>
              <a:t>Some practices:</a:t>
            </a:r>
          </a:p>
          <a:p>
            <a:pPr lvl="1"/>
            <a:r>
              <a:rPr lang="en-US" sz="2000" dirty="0"/>
              <a:t>Five Pillars </a:t>
            </a:r>
          </a:p>
          <a:p>
            <a:pPr lvl="2"/>
            <a:r>
              <a:rPr lang="en-US" sz="2000" dirty="0"/>
              <a:t>1. Confession of faith </a:t>
            </a:r>
          </a:p>
          <a:p>
            <a:pPr lvl="2"/>
            <a:r>
              <a:rPr lang="en-US" sz="2000" dirty="0"/>
              <a:t>2. Daily prayer (5x)</a:t>
            </a:r>
          </a:p>
          <a:p>
            <a:pPr lvl="2"/>
            <a:r>
              <a:rPr lang="en-US" sz="2000" dirty="0"/>
              <a:t>3. Alms tax (charity)</a:t>
            </a:r>
          </a:p>
          <a:p>
            <a:pPr lvl="2"/>
            <a:r>
              <a:rPr lang="en-US" sz="2000" dirty="0"/>
              <a:t>4. Pilgrimage to Mecca</a:t>
            </a:r>
          </a:p>
          <a:p>
            <a:pPr lvl="2"/>
            <a:r>
              <a:rPr lang="en-US" sz="2000" dirty="0"/>
              <a:t>5. Fasting during Ramadan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sects: </a:t>
            </a:r>
          </a:p>
          <a:p>
            <a:pPr lvl="1"/>
            <a:r>
              <a:rPr lang="en-US" sz="2000" dirty="0"/>
              <a:t>Sunni - followed Abu </a:t>
            </a:r>
            <a:r>
              <a:rPr lang="en-US" sz="2000" dirty="0" err="1"/>
              <a:t>Bakr</a:t>
            </a:r>
            <a:endParaRPr lang="en-US" sz="2000" dirty="0"/>
          </a:p>
          <a:p>
            <a:pPr lvl="1"/>
            <a:r>
              <a:rPr lang="en-US" sz="2000" dirty="0"/>
              <a:t>Shiite – followed Ali </a:t>
            </a:r>
          </a:p>
          <a:p>
            <a:endParaRPr lang="en-US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12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F31F7562901429592C598A1A028FB" ma:contentTypeVersion="1" ma:contentTypeDescription="Create a new document." ma:contentTypeScope="" ma:versionID="ef10bd6de20787f6030dd6ce36710568">
  <xsd:schema xmlns:xsd="http://www.w3.org/2001/XMLSchema" xmlns:xs="http://www.w3.org/2001/XMLSchema" xmlns:p="http://schemas.microsoft.com/office/2006/metadata/properties" xmlns:ns3="43ec12d9-54b1-482f-aa7f-19be188a9907" targetNamespace="http://schemas.microsoft.com/office/2006/metadata/properties" ma:root="true" ma:fieldsID="a4a654e316ab9b5be23107c485b829ed" ns3:_="">
    <xsd:import namespace="43ec12d9-54b1-482f-aa7f-19be188a990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c12d9-54b1-482f-aa7f-19be188a99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CE77A5-601A-4003-9B2C-42F8558A2850}">
  <ds:schemaRefs>
    <ds:schemaRef ds:uri="43ec12d9-54b1-482f-aa7f-19be188a9907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2670513-F7BB-46E1-9567-43AF58D386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2354A-C3D9-44D0-951B-6E16D91B2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c12d9-54b1-482f-aa7f-19be188a9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121</TotalTime>
  <Words>706</Words>
  <Application>Microsoft Office PowerPoint</Application>
  <PresentationFormat>Widescreen</PresentationFormat>
  <Paragraphs>194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Algerian</vt:lpstr>
      <vt:lpstr>Arial</vt:lpstr>
      <vt:lpstr>Berlin Sans FB</vt:lpstr>
      <vt:lpstr>Calibri</vt:lpstr>
      <vt:lpstr>Tw Cen MT</vt:lpstr>
      <vt:lpstr>Droplet</vt:lpstr>
      <vt:lpstr>Religion 1</vt:lpstr>
      <vt:lpstr>Why Do Religions Have Different Distributions?</vt:lpstr>
      <vt:lpstr>Distribution of Christians in the  United States</vt:lpstr>
      <vt:lpstr>Why Do Religions Have Different Distributions?</vt:lpstr>
      <vt:lpstr>Diffusion of Universalizing Religions</vt:lpstr>
      <vt:lpstr>Christianity </vt:lpstr>
      <vt:lpstr>PowerPoint Presentation</vt:lpstr>
      <vt:lpstr>Islam </vt:lpstr>
      <vt:lpstr>PowerPoint Presentation</vt:lpstr>
      <vt:lpstr>Buddhism  </vt:lpstr>
      <vt:lpstr>PowerPoint Presentation</vt:lpstr>
      <vt:lpstr>Baha'i faith</vt:lpstr>
      <vt:lpstr>PowerPoint Presentation</vt:lpstr>
      <vt:lpstr>Sikhism 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1</dc:title>
  <dc:creator>Amy DiTommaso</dc:creator>
  <cp:lastModifiedBy>Fisher, Elizabeth</cp:lastModifiedBy>
  <cp:revision>20</cp:revision>
  <dcterms:created xsi:type="dcterms:W3CDTF">2014-10-09T19:30:29Z</dcterms:created>
  <dcterms:modified xsi:type="dcterms:W3CDTF">2017-02-13T21:41:39Z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0x0101008DEF31F7562901429592C598A1A028FB</vt:lpwstr>
  </property>
</Properties>
</file>