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777777"/>
    <a:srgbClr val="FFE173"/>
    <a:srgbClr val="FFFF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2255-481C-4045-BA36-8494CA9F2BBA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6BC4-4C97-418A-B066-4992F728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9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2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04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21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84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09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02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82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999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83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00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429000"/>
            <a:ext cx="4267200" cy="1066800"/>
          </a:xfrm>
        </p:spPr>
        <p:txBody>
          <a:bodyPr/>
          <a:lstStyle>
            <a:lvl1pPr>
              <a:defRPr sz="4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95800"/>
            <a:ext cx="52578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3F7B7F-F2AF-416C-A6E8-AE28E5A7F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49D15-4646-457E-9D5F-C4BB4FAAB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9184-AB4C-43FF-B63E-E580FA570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E0660-C074-433D-9C30-04765C019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2B7E8-D0A5-4644-944B-6459C3785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9CE3D-19E8-4822-898F-D5097DDBA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3CBCE-C3F1-400A-847F-0A0315146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CD583-02D7-4C18-A7E2-EB1D268F6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3AE58-B85D-4E13-848D-5ADA730CC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245BA-F623-4941-ABF2-8C13DEACD4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03C4-8C1F-427E-8978-45397A6EF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4E579F-FF0D-420B-9463-DA56FA9B6D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5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5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5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5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Languages in Belgium</a:t>
            </a:r>
            <a:endParaRPr lang="en-US" sz="3200"/>
          </a:p>
        </p:txBody>
      </p:sp>
      <p:pic>
        <p:nvPicPr>
          <p:cNvPr id="46084" name="Picture 4" descr="CHG_10e_Figure_05_23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752600"/>
            <a:ext cx="8840787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3619500" y="5638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5-23</a:t>
            </a:r>
          </a:p>
        </p:txBody>
      </p:sp>
    </p:spTree>
    <p:extLst>
      <p:ext uri="{BB962C8B-B14F-4D97-AF65-F5344CB8AC3E}">
        <p14:creationId xmlns:p14="http://schemas.microsoft.com/office/powerpoint/2010/main" val="25501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Why Do People Preserve Languages?</a:t>
            </a:r>
            <a:endParaRPr lang="en-US" sz="3200"/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Global dominance of English</a:t>
            </a:r>
          </a:p>
          <a:p>
            <a:pPr lvl="1"/>
            <a:r>
              <a:rPr lang="en-US"/>
              <a:t>English: An example of a lingua franca </a:t>
            </a:r>
          </a:p>
          <a:p>
            <a:pPr lvl="2"/>
            <a:r>
              <a:rPr lang="en-US"/>
              <a:t>Lingua franca = an international language</a:t>
            </a:r>
          </a:p>
          <a:p>
            <a:pPr lvl="2"/>
            <a:r>
              <a:rPr lang="en-US"/>
              <a:t>Pidgin language = a simplified version of a language</a:t>
            </a:r>
          </a:p>
          <a:p>
            <a:pPr lvl="2"/>
            <a:r>
              <a:rPr lang="en-US"/>
              <a:t>Expansion diffusion of English</a:t>
            </a:r>
          </a:p>
          <a:p>
            <a:pPr lvl="2"/>
            <a:r>
              <a:rPr lang="en-US"/>
              <a:t>Ebonics</a:t>
            </a:r>
          </a:p>
        </p:txBody>
      </p:sp>
    </p:spTree>
    <p:extLst>
      <p:ext uri="{BB962C8B-B14F-4D97-AF65-F5344CB8AC3E}">
        <p14:creationId xmlns:p14="http://schemas.microsoft.com/office/powerpoint/2010/main" val="37004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Why Do People Preserve Languages?</a:t>
            </a:r>
            <a:endParaRPr lang="en-US" sz="3200"/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Global dominance of English</a:t>
            </a:r>
          </a:p>
          <a:p>
            <a:pPr lvl="1"/>
            <a:r>
              <a:rPr lang="en-US"/>
              <a:t>Diffusion to other languages</a:t>
            </a:r>
          </a:p>
          <a:p>
            <a:pPr lvl="2"/>
            <a:r>
              <a:rPr lang="en-US"/>
              <a:t>Franglais</a:t>
            </a:r>
          </a:p>
          <a:p>
            <a:pPr lvl="3"/>
            <a:r>
              <a:rPr lang="en-US"/>
              <a:t>The French Academy (1635) = the supreme arbiter of the French language</a:t>
            </a:r>
          </a:p>
          <a:p>
            <a:pPr lvl="2"/>
            <a:r>
              <a:rPr lang="en-US"/>
              <a:t>Spanglish</a:t>
            </a:r>
          </a:p>
          <a:p>
            <a:pPr lvl="2"/>
            <a:r>
              <a:rPr lang="en-US"/>
              <a:t>Denglish</a:t>
            </a:r>
          </a:p>
        </p:txBody>
      </p:sp>
    </p:spTree>
    <p:extLst>
      <p:ext uri="{BB962C8B-B14F-4D97-AF65-F5344CB8AC3E}">
        <p14:creationId xmlns:p14="http://schemas.microsoft.com/office/powerpoint/2010/main" val="24866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/>
              <a:t>Where Are Other Language Families Distributed?</a:t>
            </a:r>
            <a:endParaRPr lang="en-US" sz="3200"/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Classification of languages</a:t>
            </a:r>
          </a:p>
          <a:p>
            <a:pPr lvl="1"/>
            <a:r>
              <a:rPr lang="en-US"/>
              <a:t>Indo-European = the largest language family </a:t>
            </a:r>
          </a:p>
          <a:p>
            <a:pPr lvl="2"/>
            <a:r>
              <a:rPr lang="en-US"/>
              <a:t>46 percent of the world’s population speaks an Indo-European language</a:t>
            </a:r>
          </a:p>
          <a:p>
            <a:pPr lvl="1"/>
            <a:r>
              <a:rPr lang="en-US"/>
              <a:t>Sino-Tibetan = the second-largest language family</a:t>
            </a:r>
          </a:p>
          <a:p>
            <a:pPr lvl="2"/>
            <a:r>
              <a:rPr lang="en-US"/>
              <a:t>21 percent of the world’s population speaks a Sino-Tibetan language</a:t>
            </a:r>
          </a:p>
          <a:p>
            <a:pPr lvl="3"/>
            <a:r>
              <a:rPr lang="en-US"/>
              <a:t>Mandarin = the most used language in the world</a:t>
            </a:r>
          </a:p>
        </p:txBody>
      </p:sp>
    </p:spTree>
    <p:extLst>
      <p:ext uri="{BB962C8B-B14F-4D97-AF65-F5344CB8AC3E}">
        <p14:creationId xmlns:p14="http://schemas.microsoft.com/office/powerpoint/2010/main" val="37162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Language Families</a:t>
            </a:r>
            <a:endParaRPr lang="en-US" sz="3200"/>
          </a:p>
        </p:txBody>
      </p:sp>
      <p:pic>
        <p:nvPicPr>
          <p:cNvPr id="38916" name="Picture 4" descr="CHG_10e_Figure_05_16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890713"/>
            <a:ext cx="8845550" cy="3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619500" y="5486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5-16</a:t>
            </a:r>
          </a:p>
        </p:txBody>
      </p:sp>
    </p:spTree>
    <p:extLst>
      <p:ext uri="{BB962C8B-B14F-4D97-AF65-F5344CB8AC3E}">
        <p14:creationId xmlns:p14="http://schemas.microsoft.com/office/powerpoint/2010/main" val="40042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/>
              <a:t>Where Are Other Language Families Distributed?</a:t>
            </a:r>
            <a:endParaRPr lang="en-US" sz="3200"/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/>
              <a:t>Languages of the Middle East and Central Asia</a:t>
            </a:r>
          </a:p>
          <a:p>
            <a:pPr lvl="1"/>
            <a:r>
              <a:rPr lang="en-US"/>
              <a:t>Afro-Asiatic</a:t>
            </a:r>
          </a:p>
          <a:p>
            <a:pPr lvl="2"/>
            <a:r>
              <a:rPr lang="en-US"/>
              <a:t>Arabic = most widely spoken</a:t>
            </a:r>
          </a:p>
          <a:p>
            <a:pPr lvl="1"/>
            <a:r>
              <a:rPr lang="en-US"/>
              <a:t>Altaic</a:t>
            </a:r>
          </a:p>
          <a:p>
            <a:pPr lvl="2"/>
            <a:r>
              <a:rPr lang="en-US"/>
              <a:t>Turkish = most widely spoken</a:t>
            </a:r>
          </a:p>
          <a:p>
            <a:pPr lvl="1"/>
            <a:r>
              <a:rPr lang="en-US"/>
              <a:t>Uralic</a:t>
            </a:r>
          </a:p>
          <a:p>
            <a:pPr lvl="2"/>
            <a:r>
              <a:rPr lang="en-US"/>
              <a:t>Estonian, Hungarian, and Finnish </a:t>
            </a:r>
          </a:p>
        </p:txBody>
      </p:sp>
    </p:spTree>
    <p:extLst>
      <p:ext uri="{BB962C8B-B14F-4D97-AF65-F5344CB8AC3E}">
        <p14:creationId xmlns:p14="http://schemas.microsoft.com/office/powerpoint/2010/main" val="41380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Language Family Tree</a:t>
            </a:r>
            <a:endParaRPr lang="en-US" sz="3200"/>
          </a:p>
        </p:txBody>
      </p:sp>
      <p:pic>
        <p:nvPicPr>
          <p:cNvPr id="40964" name="Picture 4" descr="CHG_10e_Figure_05_17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0579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619500" y="6110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5-17</a:t>
            </a:r>
          </a:p>
        </p:txBody>
      </p:sp>
    </p:spTree>
    <p:extLst>
      <p:ext uri="{BB962C8B-B14F-4D97-AF65-F5344CB8AC3E}">
        <p14:creationId xmlns:p14="http://schemas.microsoft.com/office/powerpoint/2010/main" val="4903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/>
              <a:t>Where Are Other Language Families Distributed?</a:t>
            </a:r>
            <a:endParaRPr lang="en-US" sz="3200"/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/>
              <a:t>African language families</a:t>
            </a:r>
          </a:p>
          <a:p>
            <a:pPr lvl="1"/>
            <a:r>
              <a:rPr lang="en-US"/>
              <a:t>Extensive linguistic diversity</a:t>
            </a:r>
          </a:p>
          <a:p>
            <a:pPr lvl="2"/>
            <a:r>
              <a:rPr lang="en-US"/>
              <a:t>1,000 distinct languages + thousands of dialects</a:t>
            </a:r>
          </a:p>
          <a:p>
            <a:pPr lvl="1"/>
            <a:r>
              <a:rPr lang="en-US"/>
              <a:t>Niger-Congo</a:t>
            </a:r>
          </a:p>
          <a:p>
            <a:pPr lvl="2"/>
            <a:r>
              <a:rPr lang="en-US"/>
              <a:t>95 percent of sub-Saharan Africans speak a Niger-Congo language</a:t>
            </a:r>
          </a:p>
          <a:p>
            <a:pPr lvl="1"/>
            <a:r>
              <a:rPr lang="en-US"/>
              <a:t>Nilo-Saharan</a:t>
            </a:r>
          </a:p>
          <a:p>
            <a:pPr lvl="1"/>
            <a:r>
              <a:rPr lang="en-US"/>
              <a:t>Khoisan </a:t>
            </a:r>
          </a:p>
          <a:p>
            <a:pPr lvl="2"/>
            <a:r>
              <a:rPr lang="en-US"/>
              <a:t>“Click” languages</a:t>
            </a:r>
          </a:p>
        </p:txBody>
      </p:sp>
    </p:spTree>
    <p:extLst>
      <p:ext uri="{BB962C8B-B14F-4D97-AF65-F5344CB8AC3E}">
        <p14:creationId xmlns:p14="http://schemas.microsoft.com/office/powerpoint/2010/main" val="25481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African Language Families</a:t>
            </a:r>
            <a:endParaRPr lang="en-US" sz="3200"/>
          </a:p>
        </p:txBody>
      </p:sp>
      <p:pic>
        <p:nvPicPr>
          <p:cNvPr id="43012" name="Picture 4" descr="CHG_10e_Figure_05_19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2354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Box 3"/>
          <p:cNvSpPr txBox="1">
            <a:spLocks noChangeArrowheads="1"/>
          </p:cNvSpPr>
          <p:nvPr/>
        </p:nvSpPr>
        <p:spPr bwMode="auto">
          <a:xfrm>
            <a:off x="3619500" y="6110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5-19</a:t>
            </a:r>
          </a:p>
        </p:txBody>
      </p:sp>
    </p:spTree>
    <p:extLst>
      <p:ext uri="{BB962C8B-B14F-4D97-AF65-F5344CB8AC3E}">
        <p14:creationId xmlns:p14="http://schemas.microsoft.com/office/powerpoint/2010/main" val="42279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Nigeria’s Main Languages</a:t>
            </a:r>
            <a:endParaRPr lang="en-US" sz="3200"/>
          </a:p>
        </p:txBody>
      </p:sp>
      <p:pic>
        <p:nvPicPr>
          <p:cNvPr id="44036" name="Picture 4" descr="CHG_10e_Figure_05_20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8305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3619500" y="6096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5-20</a:t>
            </a:r>
          </a:p>
        </p:txBody>
      </p:sp>
    </p:spTree>
    <p:extLst>
      <p:ext uri="{BB962C8B-B14F-4D97-AF65-F5344CB8AC3E}">
        <p14:creationId xmlns:p14="http://schemas.microsoft.com/office/powerpoint/2010/main" val="35370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Why Do People Preserve Languages?</a:t>
            </a:r>
            <a:endParaRPr lang="en-US" sz="3200"/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/>
              <a:t>Preserving language diversity</a:t>
            </a:r>
          </a:p>
          <a:p>
            <a:pPr lvl="1">
              <a:spcBef>
                <a:spcPct val="15000"/>
              </a:spcBef>
            </a:pPr>
            <a:r>
              <a:rPr lang="en-US"/>
              <a:t>Extinct languages</a:t>
            </a:r>
          </a:p>
          <a:p>
            <a:pPr lvl="2">
              <a:spcBef>
                <a:spcPct val="15000"/>
              </a:spcBef>
            </a:pPr>
            <a:r>
              <a:rPr lang="en-US"/>
              <a:t>473 “endangered” languages today</a:t>
            </a:r>
          </a:p>
          <a:p>
            <a:pPr lvl="1">
              <a:spcBef>
                <a:spcPct val="15000"/>
              </a:spcBef>
            </a:pPr>
            <a:r>
              <a:rPr lang="en-US"/>
              <a:t>Examples</a:t>
            </a:r>
          </a:p>
          <a:p>
            <a:pPr lvl="2">
              <a:spcBef>
                <a:spcPct val="15000"/>
              </a:spcBef>
            </a:pPr>
            <a:r>
              <a:rPr lang="en-US"/>
              <a:t>Reviving extinct languages: Hebrew</a:t>
            </a:r>
          </a:p>
          <a:p>
            <a:pPr lvl="2">
              <a:spcBef>
                <a:spcPct val="15000"/>
              </a:spcBef>
            </a:pPr>
            <a:r>
              <a:rPr lang="en-US"/>
              <a:t>Preserving endangered languages: Celtic</a:t>
            </a:r>
          </a:p>
          <a:p>
            <a:pPr lvl="1">
              <a:spcBef>
                <a:spcPct val="15000"/>
              </a:spcBef>
            </a:pPr>
            <a:r>
              <a:rPr lang="en-US"/>
              <a:t>Multilingual states</a:t>
            </a:r>
          </a:p>
          <a:p>
            <a:pPr lvl="2">
              <a:spcBef>
                <a:spcPct val="15000"/>
              </a:spcBef>
            </a:pPr>
            <a:r>
              <a:rPr lang="en-US"/>
              <a:t>Walloons and Flemings in Belgium</a:t>
            </a:r>
          </a:p>
          <a:p>
            <a:pPr lvl="1">
              <a:spcBef>
                <a:spcPct val="15000"/>
              </a:spcBef>
            </a:pPr>
            <a:r>
              <a:rPr lang="en-US"/>
              <a:t>Isolated languages</a:t>
            </a:r>
          </a:p>
          <a:p>
            <a:pPr lvl="2">
              <a:spcBef>
                <a:spcPct val="15000"/>
              </a:spcBef>
            </a:pPr>
            <a:r>
              <a:rPr lang="en-US"/>
              <a:t>Basque</a:t>
            </a:r>
          </a:p>
          <a:p>
            <a:pPr lvl="2">
              <a:spcBef>
                <a:spcPct val="15000"/>
              </a:spcBef>
            </a:pPr>
            <a:r>
              <a:rPr lang="en-US"/>
              <a:t>Icelandic</a:t>
            </a:r>
          </a:p>
        </p:txBody>
      </p:sp>
    </p:spTree>
    <p:extLst>
      <p:ext uri="{BB962C8B-B14F-4D97-AF65-F5344CB8AC3E}">
        <p14:creationId xmlns:p14="http://schemas.microsoft.com/office/powerpoint/2010/main" val="18616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e_bee_s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E7B9FC-7302-47D2-8382-0A0BD913D0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Eye Bee See design slides</Template>
  <TotalTime>1</TotalTime>
  <Words>255</Words>
  <Application>Microsoft Office PowerPoint</Application>
  <PresentationFormat>On-screen Show (4:3)</PresentationFormat>
  <Paragraphs>61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eye_bee_see</vt:lpstr>
      <vt:lpstr>Language 2</vt:lpstr>
      <vt:lpstr>Where Are Other Language Families Distributed?</vt:lpstr>
      <vt:lpstr>Language Families</vt:lpstr>
      <vt:lpstr>Where Are Other Language Families Distributed?</vt:lpstr>
      <vt:lpstr>Language Family Tree</vt:lpstr>
      <vt:lpstr>Where Are Other Language Families Distributed?</vt:lpstr>
      <vt:lpstr>African Language Families</vt:lpstr>
      <vt:lpstr>Nigeria’s Main Languages</vt:lpstr>
      <vt:lpstr>Why Do People Preserve Languages?</vt:lpstr>
      <vt:lpstr>Languages in Belgium</vt:lpstr>
      <vt:lpstr>Why Do People Preserve Languages?</vt:lpstr>
      <vt:lpstr>Why Do People Preserve Languages?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2</dc:title>
  <dc:creator>Amy DiTommaso</dc:creator>
  <cp:keywords/>
  <cp:lastModifiedBy>Fisher, Elizabeth</cp:lastModifiedBy>
  <cp:revision>1</cp:revision>
  <dcterms:created xsi:type="dcterms:W3CDTF">2014-10-09T14:40:11Z</dcterms:created>
  <dcterms:modified xsi:type="dcterms:W3CDTF">2017-02-13T21:23:26Z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TC103367889990</vt:lpwstr>
  </property>
</Properties>
</file>