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77777"/>
    <a:srgbClr val="FFE173"/>
    <a:srgbClr val="FFFF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197A5-EBDD-4D72-910E-B73C4B710534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6C76B-0009-4EBE-9FAF-A5D88CB7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146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08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03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17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17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14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7DFC7D-37E8-42DF-B0E3-C31142FCA0E6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7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CDFBEF-CAF7-4418-A276-FBA4BD332496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2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94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79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40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07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429000"/>
            <a:ext cx="4267200" cy="1066800"/>
          </a:xfrm>
        </p:spPr>
        <p:txBody>
          <a:bodyPr/>
          <a:lstStyle>
            <a:lvl1pPr>
              <a:defRPr sz="4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95800"/>
            <a:ext cx="52578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3F7B7F-F2AF-416C-A6E8-AE28E5A7F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49D15-4646-457E-9D5F-C4BB4FAAB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9184-AB4C-43FF-B63E-E580FA570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E0660-C074-433D-9C30-04765C019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2B7E8-D0A5-4644-944B-6459C3785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9CE3D-19E8-4822-898F-D5097DDBA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3CBCE-C3F1-400A-847F-0A0315146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CD583-02D7-4C18-A7E2-EB1D268F6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3AE58-B85D-4E13-848D-5ADA730CC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245BA-F623-4941-ABF2-8C13DEACD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03C4-8C1F-427E-8978-45397A6EF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4E579F-FF0D-420B-9463-DA56FA9B6D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5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5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5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5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22-maps-that-show-the-deepest-linguistic-conflicts-in-america-2013-6?op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/>
              <a:t>Why Is English Related to Other Languages?</a:t>
            </a:r>
            <a:endParaRPr lang="en-US" sz="320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Indo-European branches</a:t>
            </a:r>
          </a:p>
          <a:p>
            <a:pPr lvl="1"/>
            <a:r>
              <a:rPr lang="en-US"/>
              <a:t>Language branch = collected of related languages</a:t>
            </a:r>
          </a:p>
          <a:p>
            <a:pPr lvl="1"/>
            <a:r>
              <a:rPr lang="en-US"/>
              <a:t>Indo-European = eight branches</a:t>
            </a:r>
          </a:p>
          <a:p>
            <a:pPr lvl="2"/>
            <a:r>
              <a:rPr lang="en-US"/>
              <a:t>Four branches have a large number of speakers:</a:t>
            </a:r>
          </a:p>
          <a:p>
            <a:pPr lvl="3"/>
            <a:r>
              <a:rPr lang="en-US"/>
              <a:t>Germanic</a:t>
            </a:r>
          </a:p>
          <a:p>
            <a:pPr lvl="3"/>
            <a:r>
              <a:rPr lang="en-US"/>
              <a:t>Indo-Iranian</a:t>
            </a:r>
          </a:p>
          <a:p>
            <a:pPr lvl="3"/>
            <a:r>
              <a:rPr lang="en-US"/>
              <a:t>Balto-Slavic</a:t>
            </a:r>
          </a:p>
          <a:p>
            <a:pPr lvl="3"/>
            <a:r>
              <a:rPr lang="en-US"/>
              <a:t>Romance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Branches of the Indo-European Family</a:t>
            </a:r>
            <a:endParaRPr lang="en-US" sz="3200"/>
          </a:p>
        </p:txBody>
      </p:sp>
      <p:pic>
        <p:nvPicPr>
          <p:cNvPr id="31748" name="Picture 4" descr="CHG_10e_Figure_05_09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77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619500" y="6172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5-9</a:t>
            </a:r>
          </a:p>
        </p:txBody>
      </p:sp>
    </p:spTree>
    <p:extLst>
      <p:ext uri="{BB962C8B-B14F-4D97-AF65-F5344CB8AC3E}">
        <p14:creationId xmlns:p14="http://schemas.microsoft.com/office/powerpoint/2010/main" val="28983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/>
              <a:t>Linguistic Differences in Europe and India</a:t>
            </a:r>
            <a:endParaRPr lang="en-US" sz="3200"/>
          </a:p>
        </p:txBody>
      </p:sp>
      <p:pic>
        <p:nvPicPr>
          <p:cNvPr id="32772" name="Picture 4" descr="CHG_10e_Figure_05_10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371600"/>
            <a:ext cx="26606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HG_10e_Figure_05_11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0592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762000" y="61722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5-10</a:t>
            </a:r>
          </a:p>
        </p:txBody>
      </p:sp>
      <p:sp>
        <p:nvSpPr>
          <p:cNvPr id="32775" name="TextBox 3"/>
          <p:cNvSpPr txBox="1">
            <a:spLocks noChangeArrowheads="1"/>
          </p:cNvSpPr>
          <p:nvPr/>
        </p:nvSpPr>
        <p:spPr bwMode="auto">
          <a:xfrm>
            <a:off x="4038600" y="61722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5-11</a:t>
            </a:r>
          </a:p>
        </p:txBody>
      </p:sp>
    </p:spTree>
    <p:extLst>
      <p:ext uri="{BB962C8B-B14F-4D97-AF65-F5344CB8AC3E}">
        <p14:creationId xmlns:p14="http://schemas.microsoft.com/office/powerpoint/2010/main" val="16666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Romance Branch</a:t>
            </a:r>
            <a:endParaRPr lang="en-US" sz="3200"/>
          </a:p>
        </p:txBody>
      </p:sp>
      <p:pic>
        <p:nvPicPr>
          <p:cNvPr id="33796" name="Picture 4" descr="CHG_10e_Figure_05_12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104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619500" y="6096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5-12</a:t>
            </a:r>
          </a:p>
        </p:txBody>
      </p:sp>
    </p:spTree>
    <p:extLst>
      <p:ext uri="{BB962C8B-B14F-4D97-AF65-F5344CB8AC3E}">
        <p14:creationId xmlns:p14="http://schemas.microsoft.com/office/powerpoint/2010/main" val="23479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/>
              <a:t>Why Is English Related to Other Languages?</a:t>
            </a:r>
            <a:endParaRPr lang="en-US" sz="3200"/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Origin and diffusion of Indo-European</a:t>
            </a:r>
          </a:p>
          <a:p>
            <a:pPr lvl="1"/>
            <a:r>
              <a:rPr lang="en-US"/>
              <a:t>A “Proto-Indo-European” language?</a:t>
            </a:r>
          </a:p>
          <a:p>
            <a:pPr lvl="2"/>
            <a:r>
              <a:rPr lang="en-US"/>
              <a:t>Internal evidence</a:t>
            </a:r>
          </a:p>
          <a:p>
            <a:pPr lvl="2"/>
            <a:r>
              <a:rPr lang="en-US"/>
              <a:t>Nomadic warrior theory</a:t>
            </a:r>
          </a:p>
          <a:p>
            <a:pPr lvl="2"/>
            <a:r>
              <a:rPr lang="en-US"/>
              <a:t>Sedentary farmer theory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Nomadic Warrior Theory </a:t>
            </a:r>
            <a:endParaRPr lang="en-US" sz="3200"/>
          </a:p>
        </p:txBody>
      </p:sp>
      <p:pic>
        <p:nvPicPr>
          <p:cNvPr id="35844" name="Picture 4" descr="CHG_10e_Figure_05_14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14463"/>
            <a:ext cx="5829300" cy="4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619500" y="6172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5-14</a:t>
            </a:r>
          </a:p>
        </p:txBody>
      </p:sp>
    </p:spTree>
    <p:extLst>
      <p:ext uri="{BB962C8B-B14F-4D97-AF65-F5344CB8AC3E}">
        <p14:creationId xmlns:p14="http://schemas.microsoft.com/office/powerpoint/2010/main" val="16930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Sedentary Farmer Theory </a:t>
            </a:r>
            <a:endParaRPr lang="en-US" sz="3200"/>
          </a:p>
        </p:txBody>
      </p:sp>
      <p:pic>
        <p:nvPicPr>
          <p:cNvPr id="36868" name="Picture 4" descr="CHG_10e_Figure_05_15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4175" cy="47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619500" y="6172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5-15</a:t>
            </a:r>
          </a:p>
        </p:txBody>
      </p:sp>
    </p:spTree>
    <p:extLst>
      <p:ext uri="{BB962C8B-B14F-4D97-AF65-F5344CB8AC3E}">
        <p14:creationId xmlns:p14="http://schemas.microsoft.com/office/powerpoint/2010/main" val="17700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Language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06236"/>
            <a:ext cx="7772400" cy="5257800"/>
          </a:xfrm>
        </p:spPr>
        <p:txBody>
          <a:bodyPr/>
          <a:lstStyle/>
          <a:p>
            <a:r>
              <a:rPr lang="en-US" dirty="0"/>
              <a:t>Shows globalization and local diversity </a:t>
            </a:r>
          </a:p>
          <a:p>
            <a:endParaRPr lang="en-US" dirty="0"/>
          </a:p>
          <a:p>
            <a:r>
              <a:rPr lang="en-US" dirty="0"/>
              <a:t>How a language develops: </a:t>
            </a:r>
          </a:p>
          <a:p>
            <a:pPr lvl="1"/>
            <a:r>
              <a:rPr lang="en-US" dirty="0"/>
              <a:t>Interaction and Isolation </a:t>
            </a:r>
          </a:p>
          <a:p>
            <a:pPr lvl="2"/>
            <a:r>
              <a:rPr lang="en-US" dirty="0"/>
              <a:t>People in two locations speak the same language due to migration </a:t>
            </a:r>
          </a:p>
          <a:p>
            <a:pPr lvl="2"/>
            <a:r>
              <a:rPr lang="en-US" dirty="0"/>
              <a:t>If they have few connections after migration, language begins to differ </a:t>
            </a:r>
          </a:p>
          <a:p>
            <a:pPr lvl="2"/>
            <a:r>
              <a:rPr lang="en-US" dirty="0"/>
              <a:t>After a long period w/o contact groups will speak languages so different they are classified as 2 separate languages </a:t>
            </a:r>
          </a:p>
        </p:txBody>
      </p:sp>
    </p:spTree>
    <p:extLst>
      <p:ext uri="{BB962C8B-B14F-4D97-AF65-F5344CB8AC3E}">
        <p14:creationId xmlns:p14="http://schemas.microsoft.com/office/powerpoint/2010/main" val="15457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/>
              <a:t>Where Are English Language Speakers Distributed?</a:t>
            </a:r>
            <a:endParaRPr lang="en-US" sz="3200"/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7772400" cy="5257800"/>
          </a:xfrm>
        </p:spPr>
        <p:txBody>
          <a:bodyPr/>
          <a:lstStyle/>
          <a:p>
            <a:r>
              <a:rPr lang="en-US"/>
              <a:t>Origin and diffusion of English</a:t>
            </a:r>
          </a:p>
          <a:p>
            <a:pPr lvl="1"/>
            <a:r>
              <a:rPr lang="en-US"/>
              <a:t>English is spoken by 328 million as a first language</a:t>
            </a:r>
          </a:p>
          <a:p>
            <a:pPr lvl="2"/>
            <a:r>
              <a:rPr lang="en-US"/>
              <a:t>Spoken fluently by ½ to 1 billion </a:t>
            </a:r>
          </a:p>
          <a:p>
            <a:pPr lvl="2"/>
            <a:r>
              <a:rPr lang="en-US"/>
              <a:t>Is the official language in 57 countries</a:t>
            </a:r>
          </a:p>
          <a:p>
            <a:pPr lvl="2"/>
            <a:r>
              <a:rPr lang="en-US"/>
              <a:t>2 billion (1/3 of pop.) lives in a country where it is the official language, but cannot speak it </a:t>
            </a:r>
          </a:p>
          <a:p>
            <a:pPr lvl="1"/>
            <a:r>
              <a:rPr lang="en-US"/>
              <a:t>English colonies</a:t>
            </a:r>
          </a:p>
          <a:p>
            <a:pPr lvl="1"/>
            <a:r>
              <a:rPr lang="en-US"/>
              <a:t>Origins of English</a:t>
            </a:r>
          </a:p>
          <a:p>
            <a:pPr lvl="2"/>
            <a:r>
              <a:rPr lang="en-US"/>
              <a:t>German invasions</a:t>
            </a:r>
          </a:p>
          <a:p>
            <a:pPr lvl="2"/>
            <a:r>
              <a:rPr lang="en-US"/>
              <a:t>Norman invasions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German Invasion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334000"/>
          </a:xfrm>
        </p:spPr>
        <p:txBody>
          <a:bodyPr/>
          <a:lstStyle/>
          <a:p>
            <a:r>
              <a:rPr lang="en-US" dirty="0"/>
              <a:t>Jutes – N. Denmark </a:t>
            </a:r>
          </a:p>
          <a:p>
            <a:r>
              <a:rPr lang="en-US" dirty="0"/>
              <a:t>Angles – S. Denmark </a:t>
            </a:r>
          </a:p>
          <a:p>
            <a:r>
              <a:rPr lang="en-US" dirty="0"/>
              <a:t>Saxons – NW Germany</a:t>
            </a:r>
          </a:p>
          <a:p>
            <a:endParaRPr lang="en-US" dirty="0"/>
          </a:p>
          <a:p>
            <a:r>
              <a:rPr lang="en-US" sz="2800" dirty="0"/>
              <a:t>Anglo-Saxons- trace cultural heritage to England</a:t>
            </a:r>
          </a:p>
          <a:p>
            <a:r>
              <a:rPr lang="en-US" sz="2800" dirty="0"/>
              <a:t>English evolved from the 3 tribes language </a:t>
            </a:r>
          </a:p>
          <a:p>
            <a:endParaRPr lang="en-US" sz="2800" dirty="0"/>
          </a:p>
          <a:p>
            <a:r>
              <a:rPr lang="en-US" sz="2400" dirty="0"/>
              <a:t>England        Angles Land       </a:t>
            </a:r>
            <a:r>
              <a:rPr lang="en-US" sz="2400" dirty="0" err="1"/>
              <a:t>Engles</a:t>
            </a:r>
            <a:r>
              <a:rPr lang="en-US" sz="2400" dirty="0"/>
              <a:t> (old English) </a:t>
            </a:r>
          </a:p>
          <a:p>
            <a:r>
              <a:rPr lang="en-US" sz="2400" dirty="0"/>
              <a:t>Angles language        </a:t>
            </a:r>
            <a:r>
              <a:rPr lang="en-US" sz="2400" dirty="0" err="1"/>
              <a:t>Englisc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5638800" y="14478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5638800" y="2590800"/>
            <a:ext cx="762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6400800" y="19812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934200" y="1524000"/>
            <a:ext cx="1828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3 Germanic Tribes – Invaded the British Isles</a:t>
            </a: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6400800" y="1447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2286000" y="55626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4648200" y="55626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3429000" y="601980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Invasions of England</a:t>
            </a:r>
            <a:endParaRPr lang="en-US" sz="3200"/>
          </a:p>
        </p:txBody>
      </p:sp>
      <p:pic>
        <p:nvPicPr>
          <p:cNvPr id="22532" name="Picture 4" descr="CHG_10e_Figure_05_03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371600"/>
            <a:ext cx="433546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3619500" y="6096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5-3</a:t>
            </a:r>
          </a:p>
        </p:txBody>
      </p:sp>
    </p:spTree>
    <p:extLst>
      <p:ext uri="{BB962C8B-B14F-4D97-AF65-F5344CB8AC3E}">
        <p14:creationId xmlns:p14="http://schemas.microsoft.com/office/powerpoint/2010/main" val="28048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English-Speaking Countries</a:t>
            </a:r>
          </a:p>
        </p:txBody>
      </p:sp>
      <p:pic>
        <p:nvPicPr>
          <p:cNvPr id="21508" name="Picture 4" descr="CHG_10e_Figure_05_02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447800"/>
            <a:ext cx="853757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619500" y="6096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Figure 5-2</a:t>
            </a:r>
          </a:p>
        </p:txBody>
      </p:sp>
    </p:spTree>
    <p:extLst>
      <p:ext uri="{BB962C8B-B14F-4D97-AF65-F5344CB8AC3E}">
        <p14:creationId xmlns:p14="http://schemas.microsoft.com/office/powerpoint/2010/main" val="16043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Colonial Possessions, 1914</a:t>
            </a:r>
          </a:p>
        </p:txBody>
      </p:sp>
      <p:pic>
        <p:nvPicPr>
          <p:cNvPr id="79876" name="Picture 1" descr="TCL_10e_Figure_08_08_L.jpg"/>
          <p:cNvPicPr>
            <a:picLocks noGrp="1" noChangeAspect="1"/>
          </p:cNvPicPr>
          <p:nvPr isPhoto="1"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066800"/>
            <a:ext cx="8305800" cy="543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/>
              <a:t>Where Are English Language Speakers Distributed?</a:t>
            </a:r>
            <a:endParaRPr lang="en-US" sz="320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Dialects of English</a:t>
            </a:r>
          </a:p>
          <a:p>
            <a:pPr lvl="1"/>
            <a:r>
              <a:rPr lang="en-US"/>
              <a:t>Dialect = a regional variation of a language</a:t>
            </a:r>
          </a:p>
          <a:p>
            <a:pPr lvl="1"/>
            <a:r>
              <a:rPr lang="en-US"/>
              <a:t>Isogloss = a word-usage boundary</a:t>
            </a:r>
          </a:p>
          <a:p>
            <a:pPr lvl="1"/>
            <a:r>
              <a:rPr lang="en-US"/>
              <a:t>Standard language = a well-established dialect</a:t>
            </a:r>
          </a:p>
          <a:p>
            <a:pPr lvl="1"/>
            <a:r>
              <a:rPr lang="en-US"/>
              <a:t>Dialects </a:t>
            </a:r>
          </a:p>
          <a:p>
            <a:pPr lvl="2"/>
            <a:r>
              <a:rPr lang="en-US"/>
              <a:t>In England</a:t>
            </a:r>
          </a:p>
          <a:p>
            <a:pPr lvl="2"/>
            <a:r>
              <a:rPr lang="en-US"/>
              <a:t>Differences between British and American English</a:t>
            </a:r>
          </a:p>
        </p:txBody>
      </p:sp>
    </p:spTree>
    <p:extLst>
      <p:ext uri="{BB962C8B-B14F-4D97-AF65-F5344CB8AC3E}">
        <p14:creationId xmlns:p14="http://schemas.microsoft.com/office/powerpoint/2010/main" val="21842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/>
              <a:t>Where Are English Language Speakers Distributed?</a:t>
            </a:r>
            <a:endParaRPr lang="en-US" sz="3200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Dialects of English</a:t>
            </a:r>
          </a:p>
          <a:p>
            <a:pPr lvl="1"/>
            <a:r>
              <a:rPr lang="en-US"/>
              <a:t>Dialects in the United States</a:t>
            </a:r>
          </a:p>
          <a:p>
            <a:pPr lvl="2"/>
            <a:r>
              <a:rPr lang="en-US"/>
              <a:t>Settlement in the eastern United States</a:t>
            </a:r>
          </a:p>
          <a:p>
            <a:pPr lvl="3"/>
            <a:r>
              <a:rPr lang="en-US"/>
              <a:t>Current differences in the eastern United States</a:t>
            </a:r>
          </a:p>
          <a:p>
            <a:pPr lvl="4"/>
            <a:r>
              <a:rPr lang="en-US"/>
              <a:t>Pronunciation differences </a:t>
            </a:r>
          </a:p>
          <a:p>
            <a:pPr lvl="4"/>
            <a:endParaRPr lang="en-US"/>
          </a:p>
          <a:p>
            <a:pPr lvl="4">
              <a:buFontTx/>
              <a:buNone/>
            </a:pPr>
            <a:endParaRPr lang="en-US"/>
          </a:p>
          <a:p>
            <a:pPr lvl="2"/>
            <a:r>
              <a:rPr lang="en-US" sz="1400">
                <a:hlinkClick r:id="rId3"/>
              </a:rPr>
              <a:t>http://www.businessinsider.com/22-maps-that-show-the-deepest-linguistic-conflicts-in-america-2013-6?op=1</a:t>
            </a:r>
            <a:endParaRPr lang="en-US" sz="1400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e_bee_s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E7B9FC-7302-47D2-8382-0A0BD913D0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Eye Bee See design slides</Template>
  <TotalTime>1</TotalTime>
  <Words>351</Words>
  <Application>Microsoft Office PowerPoint</Application>
  <PresentationFormat>On-screen Show (4:3)</PresentationFormat>
  <Paragraphs>80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eye_bee_see</vt:lpstr>
      <vt:lpstr>Language 1</vt:lpstr>
      <vt:lpstr>Language</vt:lpstr>
      <vt:lpstr>Where Are English Language Speakers Distributed?</vt:lpstr>
      <vt:lpstr>German Invasion </vt:lpstr>
      <vt:lpstr>Invasions of England</vt:lpstr>
      <vt:lpstr>English-Speaking Countries</vt:lpstr>
      <vt:lpstr>Colonial Possessions, 1914</vt:lpstr>
      <vt:lpstr>Where Are English Language Speakers Distributed?</vt:lpstr>
      <vt:lpstr>Where Are English Language Speakers Distributed?</vt:lpstr>
      <vt:lpstr>Why Is English Related to Other Languages?</vt:lpstr>
      <vt:lpstr>Branches of the Indo-European Family</vt:lpstr>
      <vt:lpstr>Linguistic Differences in Europe and India</vt:lpstr>
      <vt:lpstr>Romance Branch</vt:lpstr>
      <vt:lpstr>Why Is English Related to Other Languages?</vt:lpstr>
      <vt:lpstr>Nomadic Warrior Theory </vt:lpstr>
      <vt:lpstr>Sedentary Farmer Theory 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1</dc:title>
  <dc:creator>Amy DiTommaso</dc:creator>
  <cp:keywords/>
  <cp:lastModifiedBy>Fisher, Elizabeth</cp:lastModifiedBy>
  <cp:revision>1</cp:revision>
  <dcterms:created xsi:type="dcterms:W3CDTF">2014-10-09T14:36:51Z</dcterms:created>
  <dcterms:modified xsi:type="dcterms:W3CDTF">2017-02-13T21:19:26Z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TC103367889990</vt:lpwstr>
  </property>
</Properties>
</file>